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74" r:id="rId5"/>
    <p:sldId id="259" r:id="rId6"/>
    <p:sldId id="275" r:id="rId7"/>
    <p:sldId id="276" r:id="rId8"/>
    <p:sldId id="288" r:id="rId9"/>
    <p:sldId id="277" r:id="rId10"/>
    <p:sldId id="278" r:id="rId11"/>
    <p:sldId id="279" r:id="rId12"/>
    <p:sldId id="280" r:id="rId13"/>
    <p:sldId id="281" r:id="rId14"/>
    <p:sldId id="260" r:id="rId15"/>
    <p:sldId id="282" r:id="rId16"/>
    <p:sldId id="283" r:id="rId17"/>
    <p:sldId id="284" r:id="rId18"/>
    <p:sldId id="285" r:id="rId19"/>
    <p:sldId id="286" r:id="rId20"/>
    <p:sldId id="287" r:id="rId21"/>
    <p:sldId id="261" r:id="rId22"/>
    <p:sldId id="289" r:id="rId23"/>
    <p:sldId id="290" r:id="rId24"/>
    <p:sldId id="291" r:id="rId25"/>
    <p:sldId id="292" r:id="rId26"/>
    <p:sldId id="296" r:id="rId27"/>
    <p:sldId id="298" r:id="rId28"/>
    <p:sldId id="297" r:id="rId29"/>
    <p:sldId id="262" r:id="rId30"/>
    <p:sldId id="295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1238" autoAdjust="0"/>
  </p:normalViewPr>
  <p:slideViewPr>
    <p:cSldViewPr snapToGrid="0">
      <p:cViewPr varScale="1">
        <p:scale>
          <a:sx n="70" d="100"/>
          <a:sy n="70" d="100"/>
        </p:scale>
        <p:origin x="486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185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55FEE-5525-41EB-A3D0-D558BA120CD3}" type="datetimeFigureOut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FC1D3-FFB6-4710-993D-A7A111822F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610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FC1D3-FFB6-4710-993D-A7A111822FE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4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01F035-C20B-4230-BFCD-0B197D4FD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7601779-C075-4A05-BA66-6EF9591A6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1BC260-877F-4F32-8674-E5B25CA61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0FB3CD-962E-40DB-A38C-4593469F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5B5DC1-2049-4D09-9542-E43D28E8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959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7C5D07-E9E6-472E-8D1E-44D6BC83B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2AC4678-AE6E-4576-A75F-69DB4B827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D7116B-31FB-42B2-9F40-FDAFC94FC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142545-28C7-4011-B25B-5994A9A8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2A2B7C-85F4-4BFD-A26E-36E9C70A3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484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1485599-A26F-4BAA-93AE-52BC0A4FEE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50C4410-0560-4C65-9D05-5D6227AC7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DF17DD-973A-48E1-B130-4F4E4BC14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50C755-650B-4B86-A791-B3C80573F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705A6F-F792-465A-ADCD-34AFC645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9832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C5CE72-CFA0-4553-8420-930D0F27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C5F5A7-DB16-4683-BF89-01137CA60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CE2DE6-B2C8-46C4-A92C-9A92C845B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3D092F-EEE7-43B3-B1DA-84455DB47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F0E09EC-0A64-4E5D-B685-86539BF1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678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8A367E-65E0-4C44-B91C-8B606A594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8BF558-E407-4DDF-9B92-2AB49C053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36DEE4-9061-45E2-B6DC-3A036EC6C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92CAE3-8123-4289-9707-33A79DC5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4C6374-A407-4E8F-AF92-88F60CEAF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418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84F1F0-C2E4-4E42-B87A-AEB45A5C0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971F16-EA49-4B3F-A045-55908EA69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D480740-DEEB-482B-AAF1-9F56711D3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BAA498-112A-4E45-B7B6-5CCF7373A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CAB59E6-109E-420B-9D3B-CA619FB9A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D5D137B-93C5-48CE-A1B4-B66690BA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226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C25545-1839-42F4-BAD8-5D03BE5D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39F88FF-EE33-4526-9A37-4A9B1378F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BD6BDEE-C8A2-4024-819B-014CD7338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941D5A9-7EF0-4C3B-81F3-27C58E429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1F2F5C-BF9B-4B4C-84D3-050BD14F2E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942DC7F-F9C8-42F1-8FEE-48E6976C9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AD9C72A-7E43-4985-A506-8167D0589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6957B31-795C-4B3F-A791-CC5D183E5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973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11C186-C1EA-450D-8A58-5C7BAE7A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4AA06C4-63A1-4503-AC55-013F3ABB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9ACFEBD-1E75-4872-A253-F8E51545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0FB791E-EA2A-4D77-8DC2-309AB42B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104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1054472-962D-4166-B193-291F06253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18D487B-B7D7-449B-9307-F53C31A8F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C881A5-B41B-4CFC-BAF0-55FDEC1F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550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C0E756-E475-4ED5-BCA6-F027DE8B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461F0E-A99B-47CA-BF16-AF1D5F0E4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BA9A5DC-E500-4E61-BA78-5F6EE9E99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26C3978-8022-41C1-BD40-7535DD2BA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9F7AF3-D1CF-4B4F-BC96-EEC32970F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66DBC21-1B77-4E25-B233-F96DE84FB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9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C673F2-AC5E-42B3-9909-359E6819A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99E2218-5B21-4DE8-B6CA-75B70AE16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8559B7-7CFB-4EA6-9970-ECAEBE4A2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57876F-3BE8-4C00-802F-31FB05503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C4D4A-8739-4188-92E2-0D91BB1B10FC}" type="datetimeFigureOut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82159E-FEBF-44AD-9B06-A252C7E3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90AA11B-DBBC-45BF-8FDC-F92E5734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745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aintBrush trans="15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0EC0281-454A-4810-9E13-494207598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F5A03A-2893-4909-B54B-0B2FFFF9F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9754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3C43BD-4B5E-4C7F-953F-59FDAEB35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C4D4A-8739-4188-92E2-0D91BB1B10FC}" type="datetimeFigureOut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4EC796-C04B-4E96-8D3D-48CC7536FC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70CEE6-7752-454F-9971-606963875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BFF8B-0A9B-49C2-816E-A4E1F68E27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052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NationalSecurityAgency/ghidra/releas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infosecdecompress.com/posts/ep50_interview_with_aaaddress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19D1B-F841-4130-824C-ABFF84CA9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4637" y="1122363"/>
            <a:ext cx="9144000" cy="1935469"/>
          </a:xfrm>
        </p:spPr>
        <p:txBody>
          <a:bodyPr/>
          <a:lstStyle/>
          <a:p>
            <a:r>
              <a:rPr lang="en-US" altLang="zh-TW" dirty="0" err="1">
                <a:solidFill>
                  <a:srgbClr val="FFCC66"/>
                </a:solidFill>
              </a:rPr>
              <a:t>ghidra</a:t>
            </a:r>
            <a:r>
              <a:rPr lang="zh-TW" altLang="en-US" dirty="0">
                <a:solidFill>
                  <a:srgbClr val="FFCC66"/>
                </a:solidFill>
              </a:rPr>
              <a:t>逆向工程實務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0ED639-7628-432A-8EA7-0BBC35B965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姓名：何崇睿</a:t>
            </a:r>
            <a:endParaRPr lang="en-US" altLang="zh-TW" dirty="0"/>
          </a:p>
          <a:p>
            <a:r>
              <a:rPr lang="zh-TW" altLang="en-US" dirty="0"/>
              <a:t>學號：</a:t>
            </a:r>
            <a:r>
              <a:rPr lang="en-US" altLang="zh-TW" dirty="0"/>
              <a:t>4100E005</a:t>
            </a:r>
          </a:p>
          <a:p>
            <a:r>
              <a:rPr lang="zh-TW" altLang="en-US" dirty="0"/>
              <a:t>班級：資工二</a:t>
            </a:r>
            <a:r>
              <a:rPr lang="en-US" altLang="zh-TW" dirty="0"/>
              <a:t>A</a:t>
            </a:r>
          </a:p>
          <a:p>
            <a:r>
              <a:rPr lang="zh-TW" altLang="en-US" dirty="0"/>
              <a:t>指導老師：龍大大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46BA86D-E67C-439E-8AEE-446D9AF4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649" y="2205595"/>
            <a:ext cx="1389421" cy="94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13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A103B6B9-C73D-4B8B-A643-3AA2B7004DA1}"/>
              </a:ext>
            </a:extLst>
          </p:cNvPr>
          <p:cNvSpPr txBox="1"/>
          <p:nvPr/>
        </p:nvSpPr>
        <p:spPr>
          <a:xfrm>
            <a:off x="9921923" y="0"/>
            <a:ext cx="2270078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安裝 </a:t>
            </a:r>
            <a:r>
              <a:rPr lang="en-US" altLang="zh-TW" sz="3200" dirty="0" err="1">
                <a:solidFill>
                  <a:schemeClr val="bg1"/>
                </a:solidFill>
              </a:rPr>
              <a:t>ghidra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3B22598-82ED-4ECD-9B52-ECECFBE6C65A}"/>
              </a:ext>
            </a:extLst>
          </p:cNvPr>
          <p:cNvSpPr txBox="1"/>
          <p:nvPr/>
        </p:nvSpPr>
        <p:spPr>
          <a:xfrm>
            <a:off x="14501" y="6488668"/>
            <a:ext cx="1363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  <a:hlinkClick r:id="rId2"/>
              </a:rPr>
              <a:t>下載連結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B61934B-C2C1-4EF0-99A5-05B70E84F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93" y="1475638"/>
            <a:ext cx="10340213" cy="440056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84F07F83-2FA2-4F12-9AD4-67484A84F0DF}"/>
              </a:ext>
            </a:extLst>
          </p:cNvPr>
          <p:cNvSpPr txBox="1">
            <a:spLocks/>
          </p:cNvSpPr>
          <p:nvPr/>
        </p:nvSpPr>
        <p:spPr>
          <a:xfrm>
            <a:off x="1706" y="0"/>
            <a:ext cx="3164575" cy="863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b="1">
                <a:solidFill>
                  <a:srgbClr val="C00000"/>
                </a:solidFill>
              </a:rPr>
              <a:t>ghidra </a:t>
            </a:r>
            <a:r>
              <a:rPr lang="zh-TW" altLang="en-US" b="1">
                <a:solidFill>
                  <a:srgbClr val="C00000"/>
                </a:solidFill>
              </a:rPr>
              <a:t>安裝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236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A103B6B9-C73D-4B8B-A643-3AA2B7004DA1}"/>
              </a:ext>
            </a:extLst>
          </p:cNvPr>
          <p:cNvSpPr txBox="1"/>
          <p:nvPr/>
        </p:nvSpPr>
        <p:spPr>
          <a:xfrm>
            <a:off x="9921923" y="0"/>
            <a:ext cx="2270078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安裝 </a:t>
            </a:r>
            <a:r>
              <a:rPr lang="en-US" altLang="zh-TW" sz="3200" dirty="0" err="1">
                <a:solidFill>
                  <a:schemeClr val="bg1"/>
                </a:solidFill>
              </a:rPr>
              <a:t>ghidra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947D7B-87E4-4A21-8C18-E04B1A33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415" y="1405720"/>
            <a:ext cx="5115521" cy="66412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048D815-9EF0-4D21-9AD0-B82EAC5D0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94" y="2630035"/>
            <a:ext cx="10329412" cy="334731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1886DDC-67C9-4925-AE67-161A997C5D94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6089176" y="2069841"/>
            <a:ext cx="6824" cy="5601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標題 1">
            <a:extLst>
              <a:ext uri="{FF2B5EF4-FFF2-40B4-BE49-F238E27FC236}">
                <a16:creationId xmlns:a16="http://schemas.microsoft.com/office/drawing/2014/main" id="{08176F9B-4F38-46E9-8832-6EEA90FA32AC}"/>
              </a:ext>
            </a:extLst>
          </p:cNvPr>
          <p:cNvSpPr txBox="1">
            <a:spLocks/>
          </p:cNvSpPr>
          <p:nvPr/>
        </p:nvSpPr>
        <p:spPr>
          <a:xfrm>
            <a:off x="1706" y="0"/>
            <a:ext cx="3164575" cy="863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b="1">
                <a:solidFill>
                  <a:srgbClr val="C00000"/>
                </a:solidFill>
              </a:rPr>
              <a:t>ghidra </a:t>
            </a:r>
            <a:r>
              <a:rPr lang="zh-TW" altLang="en-US" b="1">
                <a:solidFill>
                  <a:srgbClr val="C00000"/>
                </a:solidFill>
              </a:rPr>
              <a:t>安裝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071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A103B6B9-C73D-4B8B-A643-3AA2B7004DA1}"/>
              </a:ext>
            </a:extLst>
          </p:cNvPr>
          <p:cNvSpPr txBox="1"/>
          <p:nvPr/>
        </p:nvSpPr>
        <p:spPr>
          <a:xfrm>
            <a:off x="9921923" y="0"/>
            <a:ext cx="2270078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安裝 </a:t>
            </a:r>
            <a:r>
              <a:rPr lang="en-US" altLang="zh-TW" sz="3200" dirty="0" err="1">
                <a:solidFill>
                  <a:schemeClr val="bg1"/>
                </a:solidFill>
              </a:rPr>
              <a:t>ghidra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5764DD-73E8-448F-951A-BEBC87877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012" y="1879444"/>
            <a:ext cx="8237976" cy="67268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F4F4C66-7805-4CDB-9B81-1576528FAB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" t="1418" r="811" b="2163"/>
          <a:stretch/>
        </p:blipFill>
        <p:spPr>
          <a:xfrm>
            <a:off x="3066197" y="3138985"/>
            <a:ext cx="6059606" cy="304345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F3958E0F-5D4B-4C1D-B2BF-A9483AC5FD0D}"/>
              </a:ext>
            </a:extLst>
          </p:cNvPr>
          <p:cNvSpPr txBox="1">
            <a:spLocks/>
          </p:cNvSpPr>
          <p:nvPr/>
        </p:nvSpPr>
        <p:spPr>
          <a:xfrm>
            <a:off x="1706" y="0"/>
            <a:ext cx="3164575" cy="863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b="1">
                <a:solidFill>
                  <a:srgbClr val="C00000"/>
                </a:solidFill>
              </a:rPr>
              <a:t>ghidra </a:t>
            </a:r>
            <a:r>
              <a:rPr lang="zh-TW" altLang="en-US" b="1">
                <a:solidFill>
                  <a:srgbClr val="C00000"/>
                </a:solidFill>
              </a:rPr>
              <a:t>安裝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533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A103B6B9-C73D-4B8B-A643-3AA2B7004DA1}"/>
              </a:ext>
            </a:extLst>
          </p:cNvPr>
          <p:cNvSpPr txBox="1"/>
          <p:nvPr/>
        </p:nvSpPr>
        <p:spPr>
          <a:xfrm>
            <a:off x="9921923" y="0"/>
            <a:ext cx="2270078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安裝 </a:t>
            </a:r>
            <a:r>
              <a:rPr lang="en-US" altLang="zh-TW" sz="3200" dirty="0" err="1">
                <a:solidFill>
                  <a:schemeClr val="bg1"/>
                </a:solidFill>
              </a:rPr>
              <a:t>ghidra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8992221-6045-4A18-8AA9-EC2398DA7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773" y="1192413"/>
            <a:ext cx="6998454" cy="447317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2C5D70FA-67B8-4D12-BEF1-7FC47409F792}"/>
              </a:ext>
            </a:extLst>
          </p:cNvPr>
          <p:cNvSpPr txBox="1">
            <a:spLocks/>
          </p:cNvSpPr>
          <p:nvPr/>
        </p:nvSpPr>
        <p:spPr>
          <a:xfrm>
            <a:off x="1706" y="0"/>
            <a:ext cx="3164575" cy="863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b="1">
                <a:solidFill>
                  <a:srgbClr val="C00000"/>
                </a:solidFill>
              </a:rPr>
              <a:t>ghidra </a:t>
            </a:r>
            <a:r>
              <a:rPr lang="zh-TW" altLang="en-US" b="1">
                <a:solidFill>
                  <a:srgbClr val="C00000"/>
                </a:solidFill>
              </a:rPr>
              <a:t>安裝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51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E8FE4-4C6C-4062-A5BB-408A939D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297" y="2734670"/>
            <a:ext cx="6745406" cy="138866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6000" b="1" dirty="0" err="1">
                <a:solidFill>
                  <a:srgbClr val="FFCC66"/>
                </a:solidFill>
              </a:rPr>
              <a:t>ghidra</a:t>
            </a:r>
            <a:r>
              <a:rPr lang="en-US" altLang="zh-TW" sz="6000" b="1" dirty="0">
                <a:solidFill>
                  <a:srgbClr val="FFCC66"/>
                </a:solidFill>
              </a:rPr>
              <a:t> </a:t>
            </a:r>
            <a:r>
              <a:rPr lang="zh-TW" altLang="en-US" sz="6000" b="1" dirty="0">
                <a:solidFill>
                  <a:srgbClr val="FFCC66"/>
                </a:solidFill>
              </a:rPr>
              <a:t>逆向工程實解</a:t>
            </a:r>
          </a:p>
        </p:txBody>
      </p:sp>
    </p:spTree>
    <p:extLst>
      <p:ext uri="{BB962C8B-B14F-4D97-AF65-F5344CB8AC3E}">
        <p14:creationId xmlns:p14="http://schemas.microsoft.com/office/powerpoint/2010/main" val="3412947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" y="0"/>
            <a:ext cx="5484694" cy="86317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 err="1">
                <a:solidFill>
                  <a:srgbClr val="C00000"/>
                </a:solidFill>
              </a:rPr>
              <a:t>ghidra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  <a:r>
              <a:rPr lang="zh-TW" altLang="en-US" b="1" dirty="0">
                <a:solidFill>
                  <a:srgbClr val="C00000"/>
                </a:solidFill>
              </a:rPr>
              <a:t>逆向工程實解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03B6B9-C73D-4B8B-A643-3AA2B7004DA1}"/>
              </a:ext>
            </a:extLst>
          </p:cNvPr>
          <p:cNvSpPr txBox="1"/>
          <p:nvPr/>
        </p:nvSpPr>
        <p:spPr>
          <a:xfrm>
            <a:off x="9403307" y="0"/>
            <a:ext cx="2788694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解 </a:t>
            </a:r>
            <a:r>
              <a:rPr lang="en-US" altLang="zh-TW" sz="3200" dirty="0">
                <a:solidFill>
                  <a:schemeClr val="bg1"/>
                </a:solidFill>
              </a:rPr>
              <a:t>CTF </a:t>
            </a:r>
            <a:r>
              <a:rPr lang="zh-TW" altLang="en-US" sz="3200" dirty="0">
                <a:solidFill>
                  <a:schemeClr val="bg1"/>
                </a:solidFill>
              </a:rPr>
              <a:t>題目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8FC6F1C-6874-4C8B-88C4-75FA89CB4E4A}"/>
              </a:ext>
            </a:extLst>
          </p:cNvPr>
          <p:cNvGrpSpPr/>
          <p:nvPr/>
        </p:nvGrpSpPr>
        <p:grpSpPr>
          <a:xfrm>
            <a:off x="510243" y="1315613"/>
            <a:ext cx="11342103" cy="5204006"/>
            <a:chOff x="510243" y="1315613"/>
            <a:chExt cx="11342103" cy="520400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57D4BCAA-905D-4B39-9EEC-F3DC9515B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3924" y="1315613"/>
              <a:ext cx="10748422" cy="1389979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BE7D1A9-473F-4CD8-BE0E-9CDF7FB53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1227" y="5364966"/>
              <a:ext cx="7973817" cy="81869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19C8867-65B4-442B-998A-DC0002197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4671" y="3340289"/>
              <a:ext cx="6686928" cy="1389979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CA307DD-AF2B-4253-BF92-5A01DEF1FB3C}"/>
                </a:ext>
              </a:extLst>
            </p:cNvPr>
            <p:cNvSpPr/>
            <p:nvPr/>
          </p:nvSpPr>
          <p:spPr>
            <a:xfrm>
              <a:off x="1103924" y="2088108"/>
              <a:ext cx="991007" cy="2183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FC4B4BBD-EAD0-46CE-BEDB-EC17D9339537}"/>
                </a:ext>
              </a:extLst>
            </p:cNvPr>
            <p:cNvSpPr txBox="1"/>
            <p:nvPr/>
          </p:nvSpPr>
          <p:spPr>
            <a:xfrm>
              <a:off x="510243" y="2878808"/>
              <a:ext cx="1386794" cy="6463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</a:rPr>
                <a:t>查看 </a:t>
              </a:r>
              <a:r>
                <a:rPr lang="en-US" altLang="zh-TW" dirty="0">
                  <a:solidFill>
                    <a:schemeClr val="bg1"/>
                  </a:solidFill>
                </a:rPr>
                <a:t>adder </a:t>
              </a:r>
              <a:r>
                <a:rPr lang="zh-TW" altLang="en-US" dirty="0">
                  <a:solidFill>
                    <a:schemeClr val="bg1"/>
                  </a:solidFill>
                </a:rPr>
                <a:t>的檔案類型</a:t>
              </a:r>
            </a:p>
          </p:txBody>
        </p:sp>
        <p:cxnSp>
          <p:nvCxnSpPr>
            <p:cNvPr id="16" name="接點: 肘形 15">
              <a:extLst>
                <a:ext uri="{FF2B5EF4-FFF2-40B4-BE49-F238E27FC236}">
                  <a16:creationId xmlns:a16="http://schemas.microsoft.com/office/drawing/2014/main" id="{1D60EC33-197A-41FB-B3D2-391730563379}"/>
                </a:ext>
              </a:extLst>
            </p:cNvPr>
            <p:cNvCxnSpPr>
              <a:cxnSpLocks/>
              <a:stCxn id="7" idx="1"/>
              <a:endCxn id="9" idx="0"/>
            </p:cNvCxnSpPr>
            <p:nvPr/>
          </p:nvCxnSpPr>
          <p:spPr>
            <a:xfrm rot="10800000" flipH="1" flipV="1">
              <a:off x="1103924" y="2197290"/>
              <a:ext cx="99716" cy="681518"/>
            </a:xfrm>
            <a:prstGeom prst="bentConnector4">
              <a:avLst>
                <a:gd name="adj1" fmla="val -229251"/>
                <a:gd name="adj2" fmla="val 5801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E7EB155-6AEC-4026-A7C8-F9BD4FCF57E1}"/>
                </a:ext>
              </a:extLst>
            </p:cNvPr>
            <p:cNvSpPr/>
            <p:nvPr/>
          </p:nvSpPr>
          <p:spPr>
            <a:xfrm>
              <a:off x="3405846" y="3653051"/>
              <a:ext cx="991007" cy="2183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7132F182-6EBD-4024-8773-1068BCBFC640}"/>
                </a:ext>
              </a:extLst>
            </p:cNvPr>
            <p:cNvSpPr txBox="1"/>
            <p:nvPr/>
          </p:nvSpPr>
          <p:spPr>
            <a:xfrm>
              <a:off x="825689" y="3974989"/>
              <a:ext cx="1872016" cy="6463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</a:rPr>
                <a:t>執行此程式，看此程式的作用</a:t>
              </a:r>
            </a:p>
          </p:txBody>
        </p:sp>
        <p:cxnSp>
          <p:nvCxnSpPr>
            <p:cNvPr id="25" name="接點: 肘形 24">
              <a:extLst>
                <a:ext uri="{FF2B5EF4-FFF2-40B4-BE49-F238E27FC236}">
                  <a16:creationId xmlns:a16="http://schemas.microsoft.com/office/drawing/2014/main" id="{33DE206B-F1E6-473D-BEBC-8FF6AF907C17}"/>
                </a:ext>
              </a:extLst>
            </p:cNvPr>
            <p:cNvCxnSpPr>
              <a:cxnSpLocks/>
              <a:stCxn id="23" idx="1"/>
              <a:endCxn id="24" idx="0"/>
            </p:cNvCxnSpPr>
            <p:nvPr/>
          </p:nvCxnSpPr>
          <p:spPr>
            <a:xfrm rot="10800000" flipV="1">
              <a:off x="1761698" y="3762233"/>
              <a:ext cx="1644149" cy="212756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66EB2E8-D4E1-4383-9A42-F88FB4EFCEB3}"/>
                </a:ext>
              </a:extLst>
            </p:cNvPr>
            <p:cNvSpPr/>
            <p:nvPr/>
          </p:nvSpPr>
          <p:spPr>
            <a:xfrm>
              <a:off x="2718177" y="5752788"/>
              <a:ext cx="2154074" cy="3333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C0BE271A-BD8C-4121-B2B7-D0F5B3F216DA}"/>
                </a:ext>
              </a:extLst>
            </p:cNvPr>
            <p:cNvSpPr txBox="1"/>
            <p:nvPr/>
          </p:nvSpPr>
          <p:spPr>
            <a:xfrm>
              <a:off x="650538" y="5596289"/>
              <a:ext cx="1601342" cy="9233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</a:rPr>
                <a:t>先使用 </a:t>
              </a:r>
              <a:r>
                <a:rPr lang="en-US" altLang="zh-TW" dirty="0">
                  <a:solidFill>
                    <a:schemeClr val="bg1"/>
                  </a:solidFill>
                </a:rPr>
                <a:t>strings </a:t>
              </a:r>
              <a:r>
                <a:rPr lang="zh-TW" altLang="en-US" dirty="0">
                  <a:solidFill>
                    <a:schemeClr val="bg1"/>
                  </a:solidFill>
                </a:rPr>
                <a:t>看可不可以找到一些線索</a:t>
              </a:r>
            </a:p>
          </p:txBody>
        </p:sp>
        <p:cxnSp>
          <p:nvCxnSpPr>
            <p:cNvPr id="30" name="接點: 肘形 29">
              <a:extLst>
                <a:ext uri="{FF2B5EF4-FFF2-40B4-BE49-F238E27FC236}">
                  <a16:creationId xmlns:a16="http://schemas.microsoft.com/office/drawing/2014/main" id="{14BEA8A8-3B10-48E3-93E5-7B60CF0840C8}"/>
                </a:ext>
              </a:extLst>
            </p:cNvPr>
            <p:cNvCxnSpPr>
              <a:cxnSpLocks/>
              <a:stCxn id="28" idx="1"/>
              <a:endCxn id="29" idx="0"/>
            </p:cNvCxnSpPr>
            <p:nvPr/>
          </p:nvCxnSpPr>
          <p:spPr>
            <a:xfrm rot="10800000">
              <a:off x="1451209" y="5596290"/>
              <a:ext cx="1266968" cy="323167"/>
            </a:xfrm>
            <a:prstGeom prst="bentConnector4">
              <a:avLst>
                <a:gd name="adj1" fmla="val 18402"/>
                <a:gd name="adj2" fmla="val 170737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9660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" y="0"/>
            <a:ext cx="5484694" cy="86317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 err="1">
                <a:solidFill>
                  <a:srgbClr val="C00000"/>
                </a:solidFill>
              </a:rPr>
              <a:t>ghidra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  <a:r>
              <a:rPr lang="zh-TW" altLang="en-US" b="1" dirty="0">
                <a:solidFill>
                  <a:srgbClr val="C00000"/>
                </a:solidFill>
              </a:rPr>
              <a:t>逆向工程實解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03B6B9-C73D-4B8B-A643-3AA2B7004DA1}"/>
              </a:ext>
            </a:extLst>
          </p:cNvPr>
          <p:cNvSpPr txBox="1"/>
          <p:nvPr/>
        </p:nvSpPr>
        <p:spPr>
          <a:xfrm>
            <a:off x="9403307" y="0"/>
            <a:ext cx="2788694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解 </a:t>
            </a:r>
            <a:r>
              <a:rPr lang="en-US" altLang="zh-TW" sz="3200" dirty="0">
                <a:solidFill>
                  <a:schemeClr val="bg1"/>
                </a:solidFill>
              </a:rPr>
              <a:t>CTF </a:t>
            </a:r>
            <a:r>
              <a:rPr lang="zh-TW" altLang="en-US" sz="3200" dirty="0">
                <a:solidFill>
                  <a:schemeClr val="bg1"/>
                </a:solidFill>
              </a:rPr>
              <a:t>題目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10ED689-C213-4195-B90F-825FA9DCC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9" r="1162"/>
          <a:stretch/>
        </p:blipFill>
        <p:spPr>
          <a:xfrm>
            <a:off x="3157120" y="1289713"/>
            <a:ext cx="5809459" cy="433155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35A30A1-5B99-4393-8F56-3718882AF0E5}"/>
              </a:ext>
            </a:extLst>
          </p:cNvPr>
          <p:cNvSpPr/>
          <p:nvPr/>
        </p:nvSpPr>
        <p:spPr>
          <a:xfrm>
            <a:off x="4223982" y="2354238"/>
            <a:ext cx="3719015" cy="2231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AA54ACD-D659-4348-8A9D-0AF9555B59DB}"/>
              </a:ext>
            </a:extLst>
          </p:cNvPr>
          <p:cNvSpPr txBox="1"/>
          <p:nvPr/>
        </p:nvSpPr>
        <p:spPr>
          <a:xfrm>
            <a:off x="1071349" y="3105834"/>
            <a:ext cx="1624083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將剛剛的 </a:t>
            </a:r>
            <a:r>
              <a:rPr lang="en-US" altLang="zh-TW" dirty="0">
                <a:solidFill>
                  <a:schemeClr val="bg1"/>
                </a:solidFill>
              </a:rPr>
              <a:t>ELF</a:t>
            </a:r>
            <a:r>
              <a:rPr lang="zh-TW" altLang="en-US" dirty="0">
                <a:solidFill>
                  <a:schemeClr val="bg1"/>
                </a:solidFill>
              </a:rPr>
              <a:t> 檔 </a:t>
            </a:r>
            <a:r>
              <a:rPr lang="en-US" altLang="zh-TW" dirty="0">
                <a:solidFill>
                  <a:schemeClr val="bg1"/>
                </a:solidFill>
              </a:rPr>
              <a:t>adder</a:t>
            </a:r>
            <a:r>
              <a:rPr lang="zh-TW" altLang="en-US" dirty="0">
                <a:solidFill>
                  <a:schemeClr val="bg1"/>
                </a:solidFill>
              </a:rPr>
              <a:t> 匯入 </a:t>
            </a:r>
            <a:r>
              <a:rPr lang="en-US" altLang="zh-TW" dirty="0" err="1">
                <a:solidFill>
                  <a:schemeClr val="bg1"/>
                </a:solidFill>
              </a:rPr>
              <a:t>ghidra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64F75D40-F99D-41FB-8C2D-E56A238A0A41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rot="10800000" flipV="1">
            <a:off x="2695432" y="3469943"/>
            <a:ext cx="1528550" cy="975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926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" y="0"/>
            <a:ext cx="5484694" cy="86317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 err="1">
                <a:solidFill>
                  <a:srgbClr val="C00000"/>
                </a:solidFill>
              </a:rPr>
              <a:t>ghidra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  <a:r>
              <a:rPr lang="zh-TW" altLang="en-US" b="1" dirty="0">
                <a:solidFill>
                  <a:srgbClr val="C00000"/>
                </a:solidFill>
              </a:rPr>
              <a:t>逆向工程實解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03B6B9-C73D-4B8B-A643-3AA2B7004DA1}"/>
              </a:ext>
            </a:extLst>
          </p:cNvPr>
          <p:cNvSpPr txBox="1"/>
          <p:nvPr/>
        </p:nvSpPr>
        <p:spPr>
          <a:xfrm>
            <a:off x="9403307" y="0"/>
            <a:ext cx="2788694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解 </a:t>
            </a:r>
            <a:r>
              <a:rPr lang="en-US" altLang="zh-TW" sz="3200" dirty="0">
                <a:solidFill>
                  <a:schemeClr val="bg1"/>
                </a:solidFill>
              </a:rPr>
              <a:t>CTF </a:t>
            </a:r>
            <a:r>
              <a:rPr lang="zh-TW" altLang="en-US" sz="3200" dirty="0">
                <a:solidFill>
                  <a:schemeClr val="bg1"/>
                </a:solidFill>
              </a:rPr>
              <a:t>題目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2488B47-9E4E-4BFE-93DC-9662328E8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611" y="1222985"/>
            <a:ext cx="8950280" cy="510275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1305A9D-C988-422A-8674-D38DD9D57965}"/>
              </a:ext>
            </a:extLst>
          </p:cNvPr>
          <p:cNvSpPr/>
          <p:nvPr/>
        </p:nvSpPr>
        <p:spPr>
          <a:xfrm>
            <a:off x="5754032" y="3349573"/>
            <a:ext cx="2485437" cy="849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FFF24A1-1153-4853-9CE4-9DC52A95E4B0}"/>
              </a:ext>
            </a:extLst>
          </p:cNvPr>
          <p:cNvSpPr txBox="1"/>
          <p:nvPr/>
        </p:nvSpPr>
        <p:spPr>
          <a:xfrm>
            <a:off x="218363" y="2967518"/>
            <a:ext cx="1794681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提示尚未分析過此 </a:t>
            </a:r>
            <a:r>
              <a:rPr lang="en-US" altLang="zh-TW" dirty="0">
                <a:solidFill>
                  <a:schemeClr val="bg1"/>
                </a:solidFill>
              </a:rPr>
              <a:t>ELF</a:t>
            </a:r>
            <a:r>
              <a:rPr lang="zh-TW" altLang="en-US" dirty="0">
                <a:solidFill>
                  <a:schemeClr val="bg1"/>
                </a:solidFill>
              </a:rPr>
              <a:t>，按 </a:t>
            </a:r>
            <a:r>
              <a:rPr lang="en-US" altLang="zh-TW" dirty="0">
                <a:solidFill>
                  <a:schemeClr val="bg1"/>
                </a:solidFill>
              </a:rPr>
              <a:t>yes </a:t>
            </a:r>
            <a:r>
              <a:rPr lang="zh-TW" altLang="en-US" dirty="0">
                <a:solidFill>
                  <a:schemeClr val="bg1"/>
                </a:solidFill>
              </a:rPr>
              <a:t>現在開始分析</a:t>
            </a:r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79835553-E161-4BF9-8C3E-D62C87D4B3A1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>
            <a:off x="1115704" y="2967518"/>
            <a:ext cx="4638328" cy="806842"/>
          </a:xfrm>
          <a:prstGeom prst="bentConnector4">
            <a:avLst>
              <a:gd name="adj1" fmla="val 40327"/>
              <a:gd name="adj2" fmla="val 12833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155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" y="0"/>
            <a:ext cx="5484694" cy="86317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 err="1">
                <a:solidFill>
                  <a:srgbClr val="C00000"/>
                </a:solidFill>
              </a:rPr>
              <a:t>ghidra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  <a:r>
              <a:rPr lang="zh-TW" altLang="en-US" b="1" dirty="0">
                <a:solidFill>
                  <a:srgbClr val="C00000"/>
                </a:solidFill>
              </a:rPr>
              <a:t>逆向工程實解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03B6B9-C73D-4B8B-A643-3AA2B7004DA1}"/>
              </a:ext>
            </a:extLst>
          </p:cNvPr>
          <p:cNvSpPr txBox="1"/>
          <p:nvPr/>
        </p:nvSpPr>
        <p:spPr>
          <a:xfrm>
            <a:off x="9403307" y="0"/>
            <a:ext cx="2788694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解 </a:t>
            </a:r>
            <a:r>
              <a:rPr lang="en-US" altLang="zh-TW" sz="3200" dirty="0">
                <a:solidFill>
                  <a:schemeClr val="bg1"/>
                </a:solidFill>
              </a:rPr>
              <a:t>CTF </a:t>
            </a:r>
            <a:r>
              <a:rPr lang="zh-TW" altLang="en-US" sz="3200" dirty="0">
                <a:solidFill>
                  <a:schemeClr val="bg1"/>
                </a:solidFill>
              </a:rPr>
              <a:t>題目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5EB5D5-0D99-4FAE-A38D-5EA30214F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041" y="1228344"/>
            <a:ext cx="8979470" cy="509734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80503B4-14EB-445B-B62F-BDDDABEC918D}"/>
              </a:ext>
            </a:extLst>
          </p:cNvPr>
          <p:cNvSpPr/>
          <p:nvPr/>
        </p:nvSpPr>
        <p:spPr>
          <a:xfrm>
            <a:off x="4055332" y="2129051"/>
            <a:ext cx="5487944" cy="3295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92A85E-896D-4192-B1FF-52984F9F7A8C}"/>
              </a:ext>
            </a:extLst>
          </p:cNvPr>
          <p:cNvSpPr txBox="1"/>
          <p:nvPr/>
        </p:nvSpPr>
        <p:spPr>
          <a:xfrm>
            <a:off x="237287" y="2967518"/>
            <a:ext cx="1833732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選擇要分析什麼</a:t>
            </a: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6110228C-6417-4036-A781-E51F44F95C87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rot="10800000">
            <a:off x="1154154" y="2967518"/>
            <a:ext cx="2901179" cy="809500"/>
          </a:xfrm>
          <a:prstGeom prst="bentConnector4">
            <a:avLst>
              <a:gd name="adj1" fmla="val 34198"/>
              <a:gd name="adj2" fmla="val 12824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918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" y="0"/>
            <a:ext cx="5484694" cy="86317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 err="1">
                <a:solidFill>
                  <a:srgbClr val="C00000"/>
                </a:solidFill>
              </a:rPr>
              <a:t>ghidra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  <a:r>
              <a:rPr lang="zh-TW" altLang="en-US" b="1" dirty="0">
                <a:solidFill>
                  <a:srgbClr val="C00000"/>
                </a:solidFill>
              </a:rPr>
              <a:t>逆向工程實解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03B6B9-C73D-4B8B-A643-3AA2B7004DA1}"/>
              </a:ext>
            </a:extLst>
          </p:cNvPr>
          <p:cNvSpPr txBox="1"/>
          <p:nvPr/>
        </p:nvSpPr>
        <p:spPr>
          <a:xfrm>
            <a:off x="8563970" y="0"/>
            <a:ext cx="3628031" cy="107721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解 </a:t>
            </a:r>
            <a:r>
              <a:rPr lang="en-US" altLang="zh-TW" sz="3200" dirty="0">
                <a:solidFill>
                  <a:schemeClr val="bg1"/>
                </a:solidFill>
              </a:rPr>
              <a:t>CTF </a:t>
            </a:r>
            <a:r>
              <a:rPr lang="zh-TW" altLang="en-US" sz="3200" dirty="0">
                <a:solidFill>
                  <a:schemeClr val="bg1"/>
                </a:solidFill>
              </a:rPr>
              <a:t>題目 </a:t>
            </a:r>
            <a:r>
              <a:rPr lang="en-US" altLang="zh-TW" sz="3200" dirty="0">
                <a:solidFill>
                  <a:schemeClr val="bg1"/>
                </a:solidFill>
              </a:rPr>
              <a:t>- </a:t>
            </a:r>
            <a:r>
              <a:rPr lang="zh-TW" altLang="en-US" sz="3200" dirty="0">
                <a:solidFill>
                  <a:schemeClr val="bg1"/>
                </a:solidFill>
              </a:rPr>
              <a:t>找出核心解題的關鍵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0EA8C2-D9C1-4ACB-B593-6EDA0CEDE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209" y="1222920"/>
            <a:ext cx="6312138" cy="538264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20D992C-385D-4BD8-BE62-4F3E4153D7C7}"/>
              </a:ext>
            </a:extLst>
          </p:cNvPr>
          <p:cNvSpPr/>
          <p:nvPr/>
        </p:nvSpPr>
        <p:spPr>
          <a:xfrm>
            <a:off x="5158855" y="4305869"/>
            <a:ext cx="3534769" cy="1105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BFFBFF7-4701-41C2-BF9F-07303139B0F6}"/>
              </a:ext>
            </a:extLst>
          </p:cNvPr>
          <p:cNvSpPr txBox="1"/>
          <p:nvPr/>
        </p:nvSpPr>
        <p:spPr>
          <a:xfrm>
            <a:off x="1720471" y="1687184"/>
            <a:ext cx="204716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存此判斷式可知，三個數字加起來要等於 </a:t>
            </a:r>
            <a:r>
              <a:rPr lang="en-US" altLang="zh-TW" dirty="0">
                <a:solidFill>
                  <a:srgbClr val="FF0000"/>
                </a:solidFill>
              </a:rPr>
              <a:t>0x539 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才符合條件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1ADF1B9-0150-47F9-A216-1CFB07B87793}"/>
              </a:ext>
            </a:extLst>
          </p:cNvPr>
          <p:cNvCxnSpPr>
            <a:stCxn id="7" idx="1"/>
            <a:endCxn id="8" idx="3"/>
          </p:cNvCxnSpPr>
          <p:nvPr/>
        </p:nvCxnSpPr>
        <p:spPr>
          <a:xfrm flipH="1" flipV="1">
            <a:off x="3767635" y="2287349"/>
            <a:ext cx="1391220" cy="25712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8CB3135-7C97-4FCE-99F8-30D8C663F572}"/>
              </a:ext>
            </a:extLst>
          </p:cNvPr>
          <p:cNvSpPr txBox="1"/>
          <p:nvPr/>
        </p:nvSpPr>
        <p:spPr>
          <a:xfrm>
            <a:off x="0" y="6211669"/>
            <a:ext cx="3767635" cy="646331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0x539</a:t>
            </a:r>
            <a:r>
              <a:rPr lang="en-US" altLang="zh-TW" dirty="0">
                <a:solidFill>
                  <a:schemeClr val="bg1"/>
                </a:solidFill>
              </a:rPr>
              <a:t> =  </a:t>
            </a:r>
            <a:r>
              <a:rPr lang="en-US" altLang="zh-TW" dirty="0">
                <a:solidFill>
                  <a:schemeClr val="accent5"/>
                </a:solidFill>
              </a:rPr>
              <a:t>(16 ^ 2 * 5)</a:t>
            </a:r>
            <a:r>
              <a:rPr lang="en-US" altLang="zh-TW" dirty="0">
                <a:solidFill>
                  <a:schemeClr val="bg1"/>
                </a:solidFill>
              </a:rPr>
              <a:t> + </a:t>
            </a:r>
            <a:r>
              <a:rPr lang="en-US" altLang="zh-TW" dirty="0">
                <a:solidFill>
                  <a:schemeClr val="accent4"/>
                </a:solidFill>
              </a:rPr>
              <a:t>(16 ^ 1 * 3)</a:t>
            </a:r>
            <a:r>
              <a:rPr lang="en-US" altLang="zh-TW" dirty="0">
                <a:solidFill>
                  <a:schemeClr val="bg1"/>
                </a:solidFill>
              </a:rPr>
              <a:t> +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(16 ^ 0 * 9)</a:t>
            </a:r>
            <a:r>
              <a:rPr lang="en-US" altLang="zh-TW" dirty="0">
                <a:solidFill>
                  <a:schemeClr val="bg1"/>
                </a:solidFill>
              </a:rPr>
              <a:t> = </a:t>
            </a:r>
            <a:r>
              <a:rPr lang="en-US" altLang="zh-TW" dirty="0">
                <a:solidFill>
                  <a:srgbClr val="FF0000"/>
                </a:solidFill>
              </a:rPr>
              <a:t>1337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766D3F-6F2F-459E-86C4-D73A294882EC}"/>
              </a:ext>
            </a:extLst>
          </p:cNvPr>
          <p:cNvSpPr/>
          <p:nvPr/>
        </p:nvSpPr>
        <p:spPr>
          <a:xfrm>
            <a:off x="2282436" y="2299646"/>
            <a:ext cx="754192" cy="259309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0493229A-5113-4E48-AC43-859355A2BDB7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 rot="5400000">
            <a:off x="445318" y="3997455"/>
            <a:ext cx="3652714" cy="77571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298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72C161-9C61-4282-BAA2-DA44D073A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468526" cy="80445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6000" dirty="0">
                <a:solidFill>
                  <a:srgbClr val="FFCC66"/>
                </a:solidFill>
              </a:rPr>
              <a:t>Agenda</a:t>
            </a:r>
            <a:endParaRPr lang="zh-TW" altLang="en-US" sz="6000" dirty="0">
              <a:solidFill>
                <a:srgbClr val="FFCC66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9FD285-3B45-4B9E-AC0B-36F5030BB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8725" y="2065434"/>
            <a:ext cx="4914550" cy="2727132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逆向工程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/>
              <a:t>ghidra</a:t>
            </a:r>
            <a:r>
              <a:rPr lang="en-US" altLang="zh-TW" dirty="0"/>
              <a:t> </a:t>
            </a:r>
            <a:r>
              <a:rPr lang="zh-TW" altLang="en-US" dirty="0"/>
              <a:t>介紹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/>
              <a:t>ghidra</a:t>
            </a:r>
            <a:r>
              <a:rPr lang="zh-TW" altLang="en-US" dirty="0"/>
              <a:t> 安裝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/>
              <a:t>ghidra</a:t>
            </a:r>
            <a:r>
              <a:rPr lang="zh-TW" altLang="en-US" dirty="0"/>
              <a:t> 逆向工程實解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/>
              <a:t>ghidra</a:t>
            </a:r>
            <a:r>
              <a:rPr lang="en-US" altLang="zh-TW" dirty="0"/>
              <a:t> </a:t>
            </a:r>
            <a:r>
              <a:rPr lang="zh-TW" altLang="en-US" dirty="0"/>
              <a:t>技術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更多 </a:t>
            </a:r>
            <a:r>
              <a:rPr lang="en-US" altLang="zh-TW" dirty="0" err="1"/>
              <a:t>ghidra</a:t>
            </a:r>
            <a:r>
              <a:rPr lang="en-US" altLang="zh-TW" dirty="0"/>
              <a:t> </a:t>
            </a:r>
            <a:r>
              <a:rPr lang="zh-TW" altLang="en-US" dirty="0"/>
              <a:t>逆向工程實解</a:t>
            </a:r>
          </a:p>
        </p:txBody>
      </p:sp>
    </p:spTree>
    <p:extLst>
      <p:ext uri="{BB962C8B-B14F-4D97-AF65-F5344CB8AC3E}">
        <p14:creationId xmlns:p14="http://schemas.microsoft.com/office/powerpoint/2010/main" val="2492672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" y="0"/>
            <a:ext cx="5484694" cy="86317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 err="1">
                <a:solidFill>
                  <a:srgbClr val="C00000"/>
                </a:solidFill>
              </a:rPr>
              <a:t>ghidra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  <a:r>
              <a:rPr lang="zh-TW" altLang="en-US" b="1" dirty="0">
                <a:solidFill>
                  <a:srgbClr val="C00000"/>
                </a:solidFill>
              </a:rPr>
              <a:t>逆向工程實解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03B6B9-C73D-4B8B-A643-3AA2B7004DA1}"/>
              </a:ext>
            </a:extLst>
          </p:cNvPr>
          <p:cNvSpPr txBox="1"/>
          <p:nvPr/>
        </p:nvSpPr>
        <p:spPr>
          <a:xfrm>
            <a:off x="7594980" y="0"/>
            <a:ext cx="4597022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解 </a:t>
            </a:r>
            <a:r>
              <a:rPr lang="en-US" altLang="zh-TW" sz="3200" dirty="0">
                <a:solidFill>
                  <a:schemeClr val="bg1"/>
                </a:solidFill>
              </a:rPr>
              <a:t>CTF </a:t>
            </a:r>
            <a:r>
              <a:rPr lang="zh-TW" altLang="en-US" sz="3200" dirty="0">
                <a:solidFill>
                  <a:schemeClr val="bg1"/>
                </a:solidFill>
              </a:rPr>
              <a:t>題目 </a:t>
            </a:r>
            <a:r>
              <a:rPr lang="en-US" altLang="zh-TW" sz="3200" dirty="0">
                <a:solidFill>
                  <a:schemeClr val="bg1"/>
                </a:solidFill>
              </a:rPr>
              <a:t>- </a:t>
            </a:r>
            <a:r>
              <a:rPr lang="zh-TW" altLang="en-US" sz="3200" dirty="0">
                <a:solidFill>
                  <a:schemeClr val="bg1"/>
                </a:solidFill>
              </a:rPr>
              <a:t>解出答案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6F7A7F-3097-4461-A4D0-1E2312AC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65" y="2316708"/>
            <a:ext cx="10514870" cy="222458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4414F96-0C6E-4A3B-8EC6-B7E31773CBC2}"/>
              </a:ext>
            </a:extLst>
          </p:cNvPr>
          <p:cNvSpPr/>
          <p:nvPr/>
        </p:nvSpPr>
        <p:spPr>
          <a:xfrm>
            <a:off x="865860" y="2756848"/>
            <a:ext cx="5876134" cy="1719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D0EC8E8-40BF-43DE-AB60-4BAF7284BD1A}"/>
              </a:ext>
            </a:extLst>
          </p:cNvPr>
          <p:cNvSpPr txBox="1"/>
          <p:nvPr/>
        </p:nvSpPr>
        <p:spPr>
          <a:xfrm>
            <a:off x="5402602" y="5368098"/>
            <a:ext cx="1905774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再次執行 </a:t>
            </a:r>
            <a:r>
              <a:rPr lang="en-US" altLang="zh-TW" dirty="0">
                <a:solidFill>
                  <a:schemeClr val="bg1"/>
                </a:solidFill>
              </a:rPr>
              <a:t>adder </a:t>
            </a:r>
            <a:r>
              <a:rPr lang="zh-TW" altLang="en-US" dirty="0">
                <a:solidFill>
                  <a:schemeClr val="bg1"/>
                </a:solidFill>
              </a:rPr>
              <a:t>判斷剛剛看到的是否正確</a:t>
            </a: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EE843FEC-40F0-4163-B253-F058A57E48C0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4633892" y="3646500"/>
            <a:ext cx="891633" cy="255156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559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E8FE4-4C6C-4062-A5BB-408A939D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278" y="2734670"/>
            <a:ext cx="4451444" cy="1388660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b="1" dirty="0" err="1">
                <a:solidFill>
                  <a:srgbClr val="FFCC66"/>
                </a:solidFill>
              </a:rPr>
              <a:t>ghidra</a:t>
            </a:r>
            <a:r>
              <a:rPr lang="en-US" altLang="zh-TW" sz="6000" b="1" dirty="0">
                <a:solidFill>
                  <a:srgbClr val="FFCC66"/>
                </a:solidFill>
              </a:rPr>
              <a:t> </a:t>
            </a:r>
            <a:r>
              <a:rPr lang="zh-TW" altLang="en-US" sz="6000" b="1" dirty="0">
                <a:solidFill>
                  <a:srgbClr val="FFCC66"/>
                </a:solidFill>
              </a:rPr>
              <a:t>技術</a:t>
            </a:r>
          </a:p>
        </p:txBody>
      </p:sp>
    </p:spTree>
    <p:extLst>
      <p:ext uri="{BB962C8B-B14F-4D97-AF65-F5344CB8AC3E}">
        <p14:creationId xmlns:p14="http://schemas.microsoft.com/office/powerpoint/2010/main" val="1740316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" y="0"/>
            <a:ext cx="3089512" cy="86317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 err="1">
                <a:solidFill>
                  <a:srgbClr val="C00000"/>
                </a:solidFill>
              </a:rPr>
              <a:t>ghidra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  <a:r>
              <a:rPr lang="zh-TW" altLang="en-US" b="1" dirty="0">
                <a:solidFill>
                  <a:srgbClr val="C00000"/>
                </a:solidFill>
              </a:rPr>
              <a:t>技術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03B6B9-C73D-4B8B-A643-3AA2B7004DA1}"/>
              </a:ext>
            </a:extLst>
          </p:cNvPr>
          <p:cNvSpPr txBox="1"/>
          <p:nvPr/>
        </p:nvSpPr>
        <p:spPr>
          <a:xfrm>
            <a:off x="10188054" y="0"/>
            <a:ext cx="2003948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Bookmarks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AF79F002-5181-4B77-882E-4959BEC8EC5A}"/>
              </a:ext>
            </a:extLst>
          </p:cNvPr>
          <p:cNvGrpSpPr/>
          <p:nvPr/>
        </p:nvGrpSpPr>
        <p:grpSpPr>
          <a:xfrm>
            <a:off x="1875068" y="1603612"/>
            <a:ext cx="8060502" cy="2231410"/>
            <a:chOff x="1875068" y="1603612"/>
            <a:chExt cx="8060502" cy="223141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5618A614-59AA-4B44-BA46-4D718EE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6" t="708" r="1810" b="66023"/>
            <a:stretch/>
          </p:blipFill>
          <p:spPr>
            <a:xfrm>
              <a:off x="7601803" y="1603612"/>
              <a:ext cx="2333767" cy="223141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392620F-956E-4928-B315-B99EA1368C08}"/>
                </a:ext>
              </a:extLst>
            </p:cNvPr>
            <p:cNvSpPr/>
            <p:nvPr/>
          </p:nvSpPr>
          <p:spPr>
            <a:xfrm>
              <a:off x="7705096" y="1874491"/>
              <a:ext cx="2162236" cy="2340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3DC93BA0-855E-46A7-B2B6-4EA59354C54C}"/>
                </a:ext>
              </a:extLst>
            </p:cNvPr>
            <p:cNvSpPr txBox="1"/>
            <p:nvPr/>
          </p:nvSpPr>
          <p:spPr>
            <a:xfrm>
              <a:off x="1875068" y="2500401"/>
              <a:ext cx="4305868" cy="6463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可以幫助使用者跟蹤代碼中的重要部分，並且可以快速跳轉到這些部分。</a:t>
              </a:r>
            </a:p>
          </p:txBody>
        </p:sp>
        <p:cxnSp>
          <p:nvCxnSpPr>
            <p:cNvPr id="11" name="接點: 肘形 10">
              <a:extLst>
                <a:ext uri="{FF2B5EF4-FFF2-40B4-BE49-F238E27FC236}">
                  <a16:creationId xmlns:a16="http://schemas.microsoft.com/office/drawing/2014/main" id="{E4A694B0-07F7-4DF8-9E8A-E2789AB05108}"/>
                </a:ext>
              </a:extLst>
            </p:cNvPr>
            <p:cNvCxnSpPr>
              <a:cxnSpLocks/>
              <a:stCxn id="9" idx="1"/>
              <a:endCxn id="10" idx="3"/>
            </p:cNvCxnSpPr>
            <p:nvPr/>
          </p:nvCxnSpPr>
          <p:spPr>
            <a:xfrm rot="10800000" flipV="1">
              <a:off x="6180936" y="1991535"/>
              <a:ext cx="1524160" cy="83203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圖片 27">
            <a:extLst>
              <a:ext uri="{FF2B5EF4-FFF2-40B4-BE49-F238E27FC236}">
                <a16:creationId xmlns:a16="http://schemas.microsoft.com/office/drawing/2014/main" id="{EA6A3044-F0A2-4B54-96C5-6B53D247D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70" y="4672148"/>
            <a:ext cx="11684059" cy="149590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88313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" y="0"/>
            <a:ext cx="3089512" cy="86317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 err="1">
                <a:solidFill>
                  <a:srgbClr val="C00000"/>
                </a:solidFill>
              </a:rPr>
              <a:t>ghidra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  <a:r>
              <a:rPr lang="zh-TW" altLang="en-US" b="1" dirty="0">
                <a:solidFill>
                  <a:srgbClr val="C00000"/>
                </a:solidFill>
              </a:rPr>
              <a:t>技術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03B6B9-C73D-4B8B-A643-3AA2B7004DA1}"/>
              </a:ext>
            </a:extLst>
          </p:cNvPr>
          <p:cNvSpPr txBox="1"/>
          <p:nvPr/>
        </p:nvSpPr>
        <p:spPr>
          <a:xfrm>
            <a:off x="9287300" y="0"/>
            <a:ext cx="2904701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Bundle Manager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ED507B48-ED3C-48ED-9B45-6D6BF32F1B12}"/>
              </a:ext>
            </a:extLst>
          </p:cNvPr>
          <p:cNvGrpSpPr/>
          <p:nvPr/>
        </p:nvGrpSpPr>
        <p:grpSpPr>
          <a:xfrm>
            <a:off x="2440390" y="863173"/>
            <a:ext cx="9489784" cy="2231410"/>
            <a:chOff x="2440390" y="863173"/>
            <a:chExt cx="9489784" cy="223141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4D5F338D-C3AA-4C53-92F0-87159AA818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06" t="708" r="1810" b="66023"/>
            <a:stretch/>
          </p:blipFill>
          <p:spPr>
            <a:xfrm>
              <a:off x="9596407" y="863173"/>
              <a:ext cx="2333767" cy="223141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C494152-C59A-4334-B872-08D27D0A7AA1}"/>
                </a:ext>
              </a:extLst>
            </p:cNvPr>
            <p:cNvSpPr/>
            <p:nvPr/>
          </p:nvSpPr>
          <p:spPr>
            <a:xfrm>
              <a:off x="9688997" y="1341089"/>
              <a:ext cx="2162236" cy="2340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2E8D2B3-6365-43FE-8BE6-51A46AC2DB4C}"/>
                </a:ext>
              </a:extLst>
            </p:cNvPr>
            <p:cNvSpPr txBox="1"/>
            <p:nvPr/>
          </p:nvSpPr>
          <p:spPr>
            <a:xfrm>
              <a:off x="2440390" y="1006934"/>
              <a:ext cx="5429777" cy="17543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是一個軟件工具，用於在 </a:t>
              </a:r>
              <a:r>
                <a:rPr lang="en-US" altLang="zh-TW" dirty="0" err="1">
                  <a:solidFill>
                    <a:schemeClr val="bg1"/>
                  </a:solidFill>
                </a:rPr>
                <a:t>Ghidra</a:t>
              </a:r>
              <a:r>
                <a:rPr lang="en-US" altLang="zh-TW" dirty="0">
                  <a:solidFill>
                    <a:schemeClr val="bg1"/>
                  </a:solidFill>
                </a:rPr>
                <a:t> </a:t>
              </a:r>
              <a:r>
                <a:rPr lang="zh-TW" altLang="en-US" dirty="0">
                  <a:solidFill>
                    <a:schemeClr val="bg1"/>
                  </a:solidFill>
                </a:rPr>
                <a:t>中管理插件和擴充功能。</a:t>
              </a:r>
              <a:endParaRPr lang="en-US" altLang="zh-TW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可以讓用戶安裝、移除和更新 </a:t>
              </a:r>
              <a:r>
                <a:rPr lang="en-US" altLang="zh-TW" dirty="0" err="1">
                  <a:solidFill>
                    <a:schemeClr val="bg1"/>
                  </a:solidFill>
                </a:rPr>
                <a:t>Ghidra</a:t>
              </a:r>
              <a:r>
                <a:rPr lang="en-US" altLang="zh-TW" dirty="0">
                  <a:solidFill>
                    <a:schemeClr val="bg1"/>
                  </a:solidFill>
                </a:rPr>
                <a:t> </a:t>
              </a:r>
              <a:r>
                <a:rPr lang="zh-TW" altLang="en-US" dirty="0">
                  <a:solidFill>
                    <a:schemeClr val="bg1"/>
                  </a:solidFill>
                </a:rPr>
                <a:t>插件，並在 </a:t>
              </a:r>
              <a:r>
                <a:rPr lang="en-US" altLang="zh-TW" dirty="0" err="1">
                  <a:solidFill>
                    <a:schemeClr val="bg1"/>
                  </a:solidFill>
                </a:rPr>
                <a:t>Ghidra</a:t>
              </a:r>
              <a:r>
                <a:rPr lang="en-US" altLang="zh-TW" dirty="0">
                  <a:solidFill>
                    <a:schemeClr val="bg1"/>
                  </a:solidFill>
                </a:rPr>
                <a:t> </a:t>
              </a:r>
              <a:r>
                <a:rPr lang="zh-TW" altLang="en-US" dirty="0">
                  <a:solidFill>
                    <a:schemeClr val="bg1"/>
                  </a:solidFill>
                </a:rPr>
                <a:t>中使用這些插件。</a:t>
              </a:r>
              <a:endParaRPr lang="en-US" altLang="zh-TW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通常會隨 </a:t>
              </a:r>
              <a:r>
                <a:rPr lang="en-US" altLang="zh-TW" dirty="0" err="1">
                  <a:solidFill>
                    <a:schemeClr val="bg1"/>
                  </a:solidFill>
                </a:rPr>
                <a:t>Ghidra</a:t>
              </a:r>
              <a:r>
                <a:rPr lang="en-US" altLang="zh-TW" dirty="0">
                  <a:solidFill>
                    <a:schemeClr val="bg1"/>
                  </a:solidFill>
                </a:rPr>
                <a:t> </a:t>
              </a:r>
              <a:r>
                <a:rPr lang="zh-TW" altLang="en-US" dirty="0">
                  <a:solidFill>
                    <a:schemeClr val="bg1"/>
                  </a:solidFill>
                </a:rPr>
                <a:t>一起安裝，並且可以在 </a:t>
              </a:r>
              <a:r>
                <a:rPr lang="en-US" altLang="zh-TW" dirty="0" err="1">
                  <a:solidFill>
                    <a:schemeClr val="bg1"/>
                  </a:solidFill>
                </a:rPr>
                <a:t>Ghidra</a:t>
              </a:r>
              <a:r>
                <a:rPr lang="en-US" altLang="zh-TW" dirty="0">
                  <a:solidFill>
                    <a:schemeClr val="bg1"/>
                  </a:solidFill>
                </a:rPr>
                <a:t> </a:t>
              </a:r>
              <a:r>
                <a:rPr lang="zh-TW" altLang="en-US" dirty="0">
                  <a:solidFill>
                    <a:schemeClr val="bg1"/>
                  </a:solidFill>
                </a:rPr>
                <a:t>的主界面的「工具」菜單中找到。</a:t>
              </a:r>
            </a:p>
          </p:txBody>
        </p:sp>
        <p:cxnSp>
          <p:nvCxnSpPr>
            <p:cNvPr id="12" name="接點: 肘形 11">
              <a:extLst>
                <a:ext uri="{FF2B5EF4-FFF2-40B4-BE49-F238E27FC236}">
                  <a16:creationId xmlns:a16="http://schemas.microsoft.com/office/drawing/2014/main" id="{1A2A515F-4EAF-4E4F-A3E0-A7CB887982F9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rot="10800000" flipV="1">
              <a:off x="7870167" y="1458133"/>
              <a:ext cx="1818830" cy="42596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35C57C6C-114D-4184-8D1E-66A7352C77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" t="1423" r="481" b="2831"/>
          <a:stretch/>
        </p:blipFill>
        <p:spPr>
          <a:xfrm>
            <a:off x="2888776" y="3003116"/>
            <a:ext cx="6414448" cy="367124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08192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" y="0"/>
            <a:ext cx="3089512" cy="86317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 err="1">
                <a:solidFill>
                  <a:srgbClr val="C00000"/>
                </a:solidFill>
              </a:rPr>
              <a:t>ghidra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  <a:r>
              <a:rPr lang="zh-TW" altLang="en-US" b="1" dirty="0">
                <a:solidFill>
                  <a:srgbClr val="C00000"/>
                </a:solidFill>
              </a:rPr>
              <a:t>技術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03B6B9-C73D-4B8B-A643-3AA2B7004DA1}"/>
              </a:ext>
            </a:extLst>
          </p:cNvPr>
          <p:cNvSpPr txBox="1"/>
          <p:nvPr/>
        </p:nvSpPr>
        <p:spPr>
          <a:xfrm>
            <a:off x="9846860" y="0"/>
            <a:ext cx="2345142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Bytes: </a:t>
            </a:r>
            <a:r>
              <a:rPr lang="en-US" altLang="zh-TW" sz="3200" dirty="0" err="1">
                <a:solidFill>
                  <a:schemeClr val="bg1"/>
                </a:solidFill>
              </a:rPr>
              <a:t>addr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DD781801-22B5-46C2-8BB2-D6D545C7C83D}"/>
              </a:ext>
            </a:extLst>
          </p:cNvPr>
          <p:cNvGrpSpPr/>
          <p:nvPr/>
        </p:nvGrpSpPr>
        <p:grpSpPr>
          <a:xfrm>
            <a:off x="265837" y="1552385"/>
            <a:ext cx="5827594" cy="5046386"/>
            <a:chOff x="265837" y="1552385"/>
            <a:chExt cx="5827594" cy="5046386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70FF106-8447-48EB-BDEB-E9A792C06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6" t="708" r="1810" b="66023"/>
            <a:stretch/>
          </p:blipFill>
          <p:spPr>
            <a:xfrm>
              <a:off x="2012751" y="1552385"/>
              <a:ext cx="2333767" cy="223141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3FF337-2C6F-4DC9-8BB8-EEA37FE43A60}"/>
                </a:ext>
              </a:extLst>
            </p:cNvPr>
            <p:cNvSpPr/>
            <p:nvPr/>
          </p:nvSpPr>
          <p:spPr>
            <a:xfrm>
              <a:off x="2060519" y="2243745"/>
              <a:ext cx="2162236" cy="2340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E69ECCA-DC62-4115-9A01-245E91D8F5C0}"/>
                </a:ext>
              </a:extLst>
            </p:cNvPr>
            <p:cNvSpPr txBox="1"/>
            <p:nvPr/>
          </p:nvSpPr>
          <p:spPr>
            <a:xfrm>
              <a:off x="265837" y="4629001"/>
              <a:ext cx="5827594" cy="19697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用於在 </a:t>
              </a:r>
              <a:r>
                <a:rPr lang="en-US" altLang="zh-TW" dirty="0" err="1">
                  <a:solidFill>
                    <a:schemeClr val="bg1"/>
                  </a:solidFill>
                </a:rPr>
                <a:t>Ghidra</a:t>
              </a:r>
              <a:r>
                <a:rPr lang="en-US" altLang="zh-TW" dirty="0">
                  <a:solidFill>
                    <a:schemeClr val="bg1"/>
                  </a:solidFill>
                </a:rPr>
                <a:t> </a:t>
              </a:r>
              <a:r>
                <a:rPr lang="zh-TW" altLang="en-US" dirty="0">
                  <a:solidFill>
                    <a:schemeClr val="bg1"/>
                  </a:solidFill>
                </a:rPr>
                <a:t>中查看和編輯二進制數據。</a:t>
              </a:r>
              <a:endParaRPr lang="en-US" altLang="zh-TW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在 </a:t>
              </a:r>
              <a:r>
                <a:rPr lang="en-US" altLang="zh-TW" dirty="0" err="1">
                  <a:solidFill>
                    <a:schemeClr val="bg1"/>
                  </a:solidFill>
                </a:rPr>
                <a:t>Ghidra</a:t>
              </a:r>
              <a:r>
                <a:rPr lang="en-US" altLang="zh-TW" dirty="0">
                  <a:solidFill>
                    <a:schemeClr val="bg1"/>
                  </a:solidFill>
                </a:rPr>
                <a:t> </a:t>
              </a:r>
              <a:r>
                <a:rPr lang="zh-TW" altLang="en-US" dirty="0">
                  <a:solidFill>
                    <a:schemeClr val="bg1"/>
                  </a:solidFill>
                </a:rPr>
                <a:t>中，你可以使用 </a:t>
              </a:r>
              <a:r>
                <a:rPr lang="en-US" altLang="zh-TW" dirty="0">
                  <a:solidFill>
                    <a:schemeClr val="bg1"/>
                  </a:solidFill>
                </a:rPr>
                <a:t>Bytes </a:t>
              </a:r>
              <a:r>
                <a:rPr lang="zh-TW" altLang="en-US" dirty="0">
                  <a:solidFill>
                    <a:schemeClr val="bg1"/>
                  </a:solidFill>
                </a:rPr>
                <a:t>工具來查看和修改二進制數據。</a:t>
              </a:r>
              <a:endParaRPr lang="en-US" altLang="zh-TW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在 </a:t>
              </a:r>
              <a:r>
                <a:rPr lang="en-US" altLang="zh-TW" dirty="0">
                  <a:solidFill>
                    <a:schemeClr val="bg1"/>
                  </a:solidFill>
                </a:rPr>
                <a:t>Bytes </a:t>
              </a:r>
              <a:r>
                <a:rPr lang="zh-TW" altLang="en-US" dirty="0">
                  <a:solidFill>
                    <a:schemeClr val="bg1"/>
                  </a:solidFill>
                </a:rPr>
                <a:t>工具中，你可以看到一個表格，其中：</a:t>
              </a:r>
              <a:endParaRPr lang="en-US" altLang="zh-TW" dirty="0">
                <a:solidFill>
                  <a:schemeClr val="bg1"/>
                </a:solidFill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chemeClr val="bg1"/>
                  </a:solidFill>
                </a:rPr>
                <a:t>每一行都對應一個字節地址（</a:t>
              </a:r>
              <a:r>
                <a:rPr lang="en-US" altLang="zh-TW" sz="1600" dirty="0" err="1">
                  <a:solidFill>
                    <a:schemeClr val="bg1"/>
                  </a:solidFill>
                </a:rPr>
                <a:t>addr</a:t>
              </a:r>
              <a:r>
                <a:rPr lang="zh-TW" altLang="en-US" sz="1600" dirty="0">
                  <a:solidFill>
                    <a:schemeClr val="bg1"/>
                  </a:solidFill>
                </a:rPr>
                <a:t>）。</a:t>
              </a:r>
              <a:endParaRPr lang="en-US" altLang="zh-TW" sz="1600" dirty="0">
                <a:solidFill>
                  <a:schemeClr val="bg1"/>
                </a:solidFill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chemeClr val="bg1"/>
                  </a:solidFill>
                </a:rPr>
                <a:t>每一列則對應一個字節值。</a:t>
              </a:r>
              <a:endParaRPr lang="en-US" altLang="zh-TW" sz="16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你可以在 </a:t>
              </a:r>
              <a:r>
                <a:rPr lang="en-US" altLang="zh-TW" dirty="0">
                  <a:solidFill>
                    <a:schemeClr val="bg1"/>
                  </a:solidFill>
                </a:rPr>
                <a:t>Bytes </a:t>
              </a:r>
              <a:r>
                <a:rPr lang="zh-TW" altLang="en-US" dirty="0">
                  <a:solidFill>
                    <a:schemeClr val="bg1"/>
                  </a:solidFill>
                </a:rPr>
                <a:t>工具中通過點擊單元格來修改字節值。</a:t>
              </a:r>
            </a:p>
          </p:txBody>
        </p:sp>
        <p:cxnSp>
          <p:nvCxnSpPr>
            <p:cNvPr id="8" name="接點: 肘形 7">
              <a:extLst>
                <a:ext uri="{FF2B5EF4-FFF2-40B4-BE49-F238E27FC236}">
                  <a16:creationId xmlns:a16="http://schemas.microsoft.com/office/drawing/2014/main" id="{52142327-8147-4DDE-8454-2F1A3BB7229A}"/>
                </a:ext>
              </a:extLst>
            </p:cNvPr>
            <p:cNvCxnSpPr>
              <a:cxnSpLocks/>
              <a:stCxn id="5" idx="1"/>
              <a:endCxn id="7" idx="0"/>
            </p:cNvCxnSpPr>
            <p:nvPr/>
          </p:nvCxnSpPr>
          <p:spPr>
            <a:xfrm rot="10800000" flipH="1" flipV="1">
              <a:off x="2060518" y="2360789"/>
              <a:ext cx="1119115" cy="2268212"/>
            </a:xfrm>
            <a:prstGeom prst="bentConnector4">
              <a:avLst>
                <a:gd name="adj1" fmla="val -20427"/>
                <a:gd name="adj2" fmla="val 7935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718F392B-9493-45F7-AF61-201A23580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933" y="701549"/>
            <a:ext cx="5629702" cy="597007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03423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" y="0"/>
            <a:ext cx="3089512" cy="86317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 err="1">
                <a:solidFill>
                  <a:srgbClr val="C00000"/>
                </a:solidFill>
              </a:rPr>
              <a:t>ghidra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  <a:r>
              <a:rPr lang="zh-TW" altLang="en-US" b="1" dirty="0">
                <a:solidFill>
                  <a:srgbClr val="C00000"/>
                </a:solidFill>
              </a:rPr>
              <a:t>技術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03B6B9-C73D-4B8B-A643-3AA2B7004DA1}"/>
              </a:ext>
            </a:extLst>
          </p:cNvPr>
          <p:cNvSpPr txBox="1"/>
          <p:nvPr/>
        </p:nvSpPr>
        <p:spPr>
          <a:xfrm>
            <a:off x="8563970" y="0"/>
            <a:ext cx="3628032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Checksum Generator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60E092E-9F63-4FE5-94ED-E0961A559EEE}"/>
              </a:ext>
            </a:extLst>
          </p:cNvPr>
          <p:cNvGrpSpPr/>
          <p:nvPr/>
        </p:nvGrpSpPr>
        <p:grpSpPr>
          <a:xfrm>
            <a:off x="1842005" y="1777573"/>
            <a:ext cx="2948211" cy="3675180"/>
            <a:chOff x="1842005" y="1777573"/>
            <a:chExt cx="2948211" cy="367518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CF4DAF90-F5AE-42C0-AC00-4FD41AC4F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6" t="708" r="1810" b="66023"/>
            <a:stretch/>
          </p:blipFill>
          <p:spPr>
            <a:xfrm>
              <a:off x="2149228" y="1777573"/>
              <a:ext cx="2333767" cy="223141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7149F73-19DD-4771-84CA-82996CF240A9}"/>
                </a:ext>
              </a:extLst>
            </p:cNvPr>
            <p:cNvSpPr/>
            <p:nvPr/>
          </p:nvSpPr>
          <p:spPr>
            <a:xfrm>
              <a:off x="2196996" y="2687301"/>
              <a:ext cx="2162236" cy="2340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4B0C4A7-5F85-4DBA-8C08-7EF68ADFF684}"/>
                </a:ext>
              </a:extLst>
            </p:cNvPr>
            <p:cNvSpPr txBox="1"/>
            <p:nvPr/>
          </p:nvSpPr>
          <p:spPr>
            <a:xfrm>
              <a:off x="1842005" y="4806422"/>
              <a:ext cx="2948211" cy="6463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用於生成 </a:t>
              </a:r>
              <a:r>
                <a:rPr lang="en-US" altLang="zh-TW" dirty="0">
                  <a:solidFill>
                    <a:schemeClr val="bg1"/>
                  </a:solidFill>
                </a:rPr>
                <a:t>Checksum</a:t>
              </a:r>
              <a:r>
                <a:rPr lang="zh-TW" altLang="en-US" dirty="0">
                  <a:solidFill>
                    <a:schemeClr val="bg1"/>
                  </a:solidFill>
                </a:rPr>
                <a:t>。</a:t>
              </a:r>
              <a:endParaRPr lang="en-US" altLang="zh-TW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可自行選取區域去產生。</a:t>
              </a:r>
              <a:endParaRPr lang="en-US" altLang="zh-TW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接點: 肘形 7">
              <a:extLst>
                <a:ext uri="{FF2B5EF4-FFF2-40B4-BE49-F238E27FC236}">
                  <a16:creationId xmlns:a16="http://schemas.microsoft.com/office/drawing/2014/main" id="{F067F1BB-95AA-4318-A438-E2C7498C1540}"/>
                </a:ext>
              </a:extLst>
            </p:cNvPr>
            <p:cNvCxnSpPr>
              <a:cxnSpLocks/>
              <a:stCxn id="5" idx="1"/>
              <a:endCxn id="7" idx="1"/>
            </p:cNvCxnSpPr>
            <p:nvPr/>
          </p:nvCxnSpPr>
          <p:spPr>
            <a:xfrm rot="10800000" flipV="1">
              <a:off x="1842006" y="2804344"/>
              <a:ext cx="354991" cy="2325243"/>
            </a:xfrm>
            <a:prstGeom prst="bentConnector3">
              <a:avLst>
                <a:gd name="adj1" fmla="val 16439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2E7E6303-E88D-44F6-A681-EE1E8C7F0A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8" t="1389" b="5734"/>
          <a:stretch/>
        </p:blipFill>
        <p:spPr>
          <a:xfrm>
            <a:off x="6502865" y="979605"/>
            <a:ext cx="5241034" cy="549934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91602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" y="0"/>
            <a:ext cx="3089512" cy="86317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 err="1">
                <a:solidFill>
                  <a:srgbClr val="C00000"/>
                </a:solidFill>
              </a:rPr>
              <a:t>ghidra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  <a:r>
              <a:rPr lang="zh-TW" altLang="en-US" b="1" dirty="0">
                <a:solidFill>
                  <a:srgbClr val="C00000"/>
                </a:solidFill>
              </a:rPr>
              <a:t>技術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03B6B9-C73D-4B8B-A643-3AA2B7004DA1}"/>
              </a:ext>
            </a:extLst>
          </p:cNvPr>
          <p:cNvSpPr txBox="1"/>
          <p:nvPr/>
        </p:nvSpPr>
        <p:spPr>
          <a:xfrm>
            <a:off x="10051576" y="0"/>
            <a:ext cx="2140426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Comments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FF601AF2-1F84-4280-81F8-7E014208D0FB}"/>
              </a:ext>
            </a:extLst>
          </p:cNvPr>
          <p:cNvGrpSpPr/>
          <p:nvPr/>
        </p:nvGrpSpPr>
        <p:grpSpPr>
          <a:xfrm>
            <a:off x="879986" y="1511442"/>
            <a:ext cx="4558352" cy="4387390"/>
            <a:chOff x="879986" y="1511442"/>
            <a:chExt cx="4558352" cy="438739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CF4DAF90-F5AE-42C0-AC00-4FD41AC4F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6" t="708" r="1810" b="66023"/>
            <a:stretch/>
          </p:blipFill>
          <p:spPr>
            <a:xfrm>
              <a:off x="1992279" y="1511442"/>
              <a:ext cx="2333767" cy="223141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7149F73-19DD-4771-84CA-82996CF240A9}"/>
                </a:ext>
              </a:extLst>
            </p:cNvPr>
            <p:cNvSpPr/>
            <p:nvPr/>
          </p:nvSpPr>
          <p:spPr>
            <a:xfrm>
              <a:off x="2040047" y="2639538"/>
              <a:ext cx="2162236" cy="2340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4B0C4A7-5F85-4DBA-8C08-7EF68ADFF684}"/>
                </a:ext>
              </a:extLst>
            </p:cNvPr>
            <p:cNvSpPr txBox="1"/>
            <p:nvPr/>
          </p:nvSpPr>
          <p:spPr>
            <a:xfrm>
              <a:off x="879986" y="4144506"/>
              <a:ext cx="4558352" cy="17543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讓使用者在代碼中添加註釋，以便在進行逆向工程時更方便地理解程式。</a:t>
              </a:r>
              <a:endParaRPr lang="en-US" altLang="zh-TW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在 </a:t>
              </a:r>
              <a:r>
                <a:rPr lang="en-US" altLang="zh-TW" dirty="0" err="1">
                  <a:solidFill>
                    <a:schemeClr val="bg1"/>
                  </a:solidFill>
                </a:rPr>
                <a:t>Ghidra</a:t>
              </a:r>
              <a:r>
                <a:rPr lang="en-US" altLang="zh-TW" dirty="0">
                  <a:solidFill>
                    <a:schemeClr val="bg1"/>
                  </a:solidFill>
                </a:rPr>
                <a:t> </a:t>
              </a:r>
              <a:r>
                <a:rPr lang="zh-TW" altLang="en-US" dirty="0">
                  <a:solidFill>
                    <a:schemeClr val="bg1"/>
                  </a:solidFill>
                </a:rPr>
                <a:t>中，可以在任意地方添加註釋，例如在代碼行、函數、符號或其他地方。</a:t>
              </a:r>
              <a:endParaRPr lang="en-US" altLang="zh-TW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dirty="0" err="1">
                  <a:solidFill>
                    <a:schemeClr val="bg1"/>
                  </a:solidFill>
                </a:rPr>
                <a:t>Ghidra</a:t>
              </a:r>
              <a:r>
                <a:rPr lang="en-US" altLang="zh-TW" dirty="0">
                  <a:solidFill>
                    <a:schemeClr val="bg1"/>
                  </a:solidFill>
                </a:rPr>
                <a:t> </a:t>
              </a:r>
              <a:r>
                <a:rPr lang="zh-TW" altLang="en-US" dirty="0">
                  <a:solidFill>
                    <a:schemeClr val="bg1"/>
                  </a:solidFill>
                </a:rPr>
                <a:t>中的註釋可以是簡單的文本，也可以是多行文本。</a:t>
              </a:r>
              <a:endParaRPr lang="en-US" altLang="zh-TW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接點: 肘形 7">
              <a:extLst>
                <a:ext uri="{FF2B5EF4-FFF2-40B4-BE49-F238E27FC236}">
                  <a16:creationId xmlns:a16="http://schemas.microsoft.com/office/drawing/2014/main" id="{F067F1BB-95AA-4318-A438-E2C7498C1540}"/>
                </a:ext>
              </a:extLst>
            </p:cNvPr>
            <p:cNvCxnSpPr>
              <a:cxnSpLocks/>
              <a:stCxn id="5" idx="1"/>
              <a:endCxn id="7" idx="1"/>
            </p:cNvCxnSpPr>
            <p:nvPr/>
          </p:nvCxnSpPr>
          <p:spPr>
            <a:xfrm rot="10800000" flipV="1">
              <a:off x="879987" y="2756581"/>
              <a:ext cx="1160061" cy="2265087"/>
            </a:xfrm>
            <a:prstGeom prst="bentConnector3">
              <a:avLst>
                <a:gd name="adj1" fmla="val 11970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A8207F04-C31C-4C15-8697-037C44352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" t="1141"/>
          <a:stretch/>
        </p:blipFill>
        <p:spPr>
          <a:xfrm>
            <a:off x="5793475" y="1289713"/>
            <a:ext cx="5614918" cy="480537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13797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" y="0"/>
            <a:ext cx="3089512" cy="86317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 err="1">
                <a:solidFill>
                  <a:srgbClr val="C00000"/>
                </a:solidFill>
              </a:rPr>
              <a:t>ghidra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  <a:r>
              <a:rPr lang="zh-TW" altLang="en-US" b="1" dirty="0">
                <a:solidFill>
                  <a:srgbClr val="C00000"/>
                </a:solidFill>
              </a:rPr>
              <a:t>技術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03B6B9-C73D-4B8B-A643-3AA2B7004DA1}"/>
              </a:ext>
            </a:extLst>
          </p:cNvPr>
          <p:cNvSpPr txBox="1"/>
          <p:nvPr/>
        </p:nvSpPr>
        <p:spPr>
          <a:xfrm>
            <a:off x="10406418" y="0"/>
            <a:ext cx="1785584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Console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FF601AF2-1F84-4280-81F8-7E014208D0FB}"/>
              </a:ext>
            </a:extLst>
          </p:cNvPr>
          <p:cNvGrpSpPr/>
          <p:nvPr/>
        </p:nvGrpSpPr>
        <p:grpSpPr>
          <a:xfrm>
            <a:off x="2162876" y="1296079"/>
            <a:ext cx="7997881" cy="2231410"/>
            <a:chOff x="1992279" y="1511442"/>
            <a:chExt cx="7997881" cy="223141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CF4DAF90-F5AE-42C0-AC00-4FD41AC4F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6" t="708" r="1810" b="66023"/>
            <a:stretch/>
          </p:blipFill>
          <p:spPr>
            <a:xfrm>
              <a:off x="1992279" y="1511442"/>
              <a:ext cx="2333767" cy="223141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7149F73-19DD-4771-84CA-82996CF240A9}"/>
                </a:ext>
              </a:extLst>
            </p:cNvPr>
            <p:cNvSpPr/>
            <p:nvPr/>
          </p:nvSpPr>
          <p:spPr>
            <a:xfrm>
              <a:off x="2040047" y="2857906"/>
              <a:ext cx="2162236" cy="2340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4B0C4A7-5F85-4DBA-8C08-7EF68ADFF684}"/>
                </a:ext>
              </a:extLst>
            </p:cNvPr>
            <p:cNvSpPr txBox="1"/>
            <p:nvPr/>
          </p:nvSpPr>
          <p:spPr>
            <a:xfrm>
              <a:off x="4981137" y="1780564"/>
              <a:ext cx="5009023" cy="14773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用於在 </a:t>
              </a:r>
              <a:r>
                <a:rPr lang="en-US" altLang="zh-TW" dirty="0" err="1">
                  <a:solidFill>
                    <a:schemeClr val="bg1"/>
                  </a:solidFill>
                </a:rPr>
                <a:t>Ghidra</a:t>
              </a:r>
              <a:r>
                <a:rPr lang="en-US" altLang="zh-TW" dirty="0">
                  <a:solidFill>
                    <a:schemeClr val="bg1"/>
                  </a:solidFill>
                </a:rPr>
                <a:t> </a:t>
              </a:r>
              <a:r>
                <a:rPr lang="zh-TW" altLang="en-US" dirty="0">
                  <a:solidFill>
                    <a:schemeClr val="bg1"/>
                  </a:solidFill>
                </a:rPr>
                <a:t>中執行指令。</a:t>
              </a:r>
              <a:endParaRPr lang="en-US" altLang="zh-TW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類似於命令行界面，但是它是在 </a:t>
              </a:r>
              <a:r>
                <a:rPr lang="en-US" altLang="zh-TW" dirty="0" err="1">
                  <a:solidFill>
                    <a:schemeClr val="bg1"/>
                  </a:solidFill>
                </a:rPr>
                <a:t>Ghidra</a:t>
              </a:r>
              <a:r>
                <a:rPr lang="en-US" altLang="zh-TW" dirty="0">
                  <a:solidFill>
                    <a:schemeClr val="bg1"/>
                  </a:solidFill>
                </a:rPr>
                <a:t> </a:t>
              </a:r>
              <a:r>
                <a:rPr lang="zh-TW" altLang="en-US" dirty="0">
                  <a:solidFill>
                    <a:schemeClr val="bg1"/>
                  </a:solidFill>
                </a:rPr>
                <a:t>中執行的，並且可以使用 </a:t>
              </a:r>
              <a:r>
                <a:rPr lang="en-US" altLang="zh-TW" dirty="0" err="1">
                  <a:solidFill>
                    <a:schemeClr val="bg1"/>
                  </a:solidFill>
                </a:rPr>
                <a:t>Ghidra</a:t>
              </a:r>
              <a:r>
                <a:rPr lang="en-US" altLang="zh-TW" dirty="0">
                  <a:solidFill>
                    <a:schemeClr val="bg1"/>
                  </a:solidFill>
                </a:rPr>
                <a:t> </a:t>
              </a:r>
              <a:r>
                <a:rPr lang="zh-TW" altLang="en-US" dirty="0">
                  <a:solidFill>
                    <a:schemeClr val="bg1"/>
                  </a:solidFill>
                </a:rPr>
                <a:t>提供的命令。</a:t>
              </a:r>
              <a:endParaRPr lang="en-US" altLang="zh-TW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可以用於執行各種操作，例如查看和修改數據、設置斷點、執行腳本等。</a:t>
              </a:r>
              <a:endParaRPr lang="en-US" altLang="zh-TW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接點: 肘形 7">
              <a:extLst>
                <a:ext uri="{FF2B5EF4-FFF2-40B4-BE49-F238E27FC236}">
                  <a16:creationId xmlns:a16="http://schemas.microsoft.com/office/drawing/2014/main" id="{F067F1BB-95AA-4318-A438-E2C7498C1540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 flipV="1">
              <a:off x="4202283" y="2519228"/>
              <a:ext cx="778854" cy="45572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0D0AE9F4-3E73-4907-B5DA-F3D184091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3" y="4446216"/>
            <a:ext cx="11898573" cy="171457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93531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" y="0"/>
            <a:ext cx="3089512" cy="86317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 err="1">
                <a:solidFill>
                  <a:srgbClr val="C00000"/>
                </a:solidFill>
              </a:rPr>
              <a:t>ghidra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  <a:r>
              <a:rPr lang="zh-TW" altLang="en-US" b="1" dirty="0">
                <a:solidFill>
                  <a:srgbClr val="C00000"/>
                </a:solidFill>
              </a:rPr>
              <a:t>技術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03B6B9-C73D-4B8B-A643-3AA2B7004DA1}"/>
              </a:ext>
            </a:extLst>
          </p:cNvPr>
          <p:cNvSpPr txBox="1"/>
          <p:nvPr/>
        </p:nvSpPr>
        <p:spPr>
          <a:xfrm>
            <a:off x="8625385" y="0"/>
            <a:ext cx="3566617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Data Type Manager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FF601AF2-1F84-4280-81F8-7E014208D0FB}"/>
              </a:ext>
            </a:extLst>
          </p:cNvPr>
          <p:cNvGrpSpPr/>
          <p:nvPr/>
        </p:nvGrpSpPr>
        <p:grpSpPr>
          <a:xfrm>
            <a:off x="1546462" y="1463674"/>
            <a:ext cx="4558352" cy="4387390"/>
            <a:chOff x="879986" y="1511442"/>
            <a:chExt cx="4558352" cy="438739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CF4DAF90-F5AE-42C0-AC00-4FD41AC4F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6" t="708" r="1810" b="66023"/>
            <a:stretch/>
          </p:blipFill>
          <p:spPr>
            <a:xfrm>
              <a:off x="1992279" y="1511442"/>
              <a:ext cx="2333767" cy="223141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7149F73-19DD-4771-84CA-82996CF240A9}"/>
                </a:ext>
              </a:extLst>
            </p:cNvPr>
            <p:cNvSpPr/>
            <p:nvPr/>
          </p:nvSpPr>
          <p:spPr>
            <a:xfrm>
              <a:off x="2040047" y="3083090"/>
              <a:ext cx="2162236" cy="2340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4B0C4A7-5F85-4DBA-8C08-7EF68ADFF684}"/>
                </a:ext>
              </a:extLst>
            </p:cNvPr>
            <p:cNvSpPr txBox="1"/>
            <p:nvPr/>
          </p:nvSpPr>
          <p:spPr>
            <a:xfrm>
              <a:off x="879986" y="4144506"/>
              <a:ext cx="4558352" cy="17543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用於管理自定義的數據類型。</a:t>
              </a:r>
              <a:endParaRPr lang="en-US" altLang="zh-TW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在 </a:t>
              </a:r>
              <a:r>
                <a:rPr lang="en-US" altLang="zh-TW" dirty="0" err="1">
                  <a:solidFill>
                    <a:schemeClr val="bg1"/>
                  </a:solidFill>
                </a:rPr>
                <a:t>Ghidra</a:t>
              </a:r>
              <a:r>
                <a:rPr lang="en-US" altLang="zh-TW" dirty="0">
                  <a:solidFill>
                    <a:schemeClr val="bg1"/>
                  </a:solidFill>
                </a:rPr>
                <a:t> </a:t>
              </a:r>
              <a:r>
                <a:rPr lang="zh-TW" altLang="en-US" dirty="0">
                  <a:solidFill>
                    <a:schemeClr val="bg1"/>
                  </a:solidFill>
                </a:rPr>
                <a:t>中，你可以定義自己的數據類型，例如結構體、聯合體或枚舉類型等。</a:t>
              </a:r>
              <a:endParaRPr lang="en-US" altLang="zh-TW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可以使用此工具來創建、編輯和管理這些自定義的數據類型。</a:t>
              </a:r>
              <a:endParaRPr lang="en-US" altLang="zh-TW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通常會隨 </a:t>
              </a:r>
              <a:r>
                <a:rPr lang="en-US" altLang="zh-TW" dirty="0" err="1">
                  <a:solidFill>
                    <a:schemeClr val="bg1"/>
                  </a:solidFill>
                </a:rPr>
                <a:t>Ghidra</a:t>
              </a:r>
              <a:r>
                <a:rPr lang="en-US" altLang="zh-TW" dirty="0">
                  <a:solidFill>
                    <a:schemeClr val="bg1"/>
                  </a:solidFill>
                </a:rPr>
                <a:t> </a:t>
              </a:r>
              <a:r>
                <a:rPr lang="zh-TW" altLang="en-US" dirty="0">
                  <a:solidFill>
                    <a:schemeClr val="bg1"/>
                  </a:solidFill>
                </a:rPr>
                <a:t>一起安裝</a:t>
              </a:r>
              <a:endParaRPr lang="en-US" altLang="zh-TW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接點: 肘形 7">
              <a:extLst>
                <a:ext uri="{FF2B5EF4-FFF2-40B4-BE49-F238E27FC236}">
                  <a16:creationId xmlns:a16="http://schemas.microsoft.com/office/drawing/2014/main" id="{F067F1BB-95AA-4318-A438-E2C7498C1540}"/>
                </a:ext>
              </a:extLst>
            </p:cNvPr>
            <p:cNvCxnSpPr>
              <a:cxnSpLocks/>
              <a:stCxn id="5" idx="1"/>
              <a:endCxn id="7" idx="1"/>
            </p:cNvCxnSpPr>
            <p:nvPr/>
          </p:nvCxnSpPr>
          <p:spPr>
            <a:xfrm rot="10800000" flipV="1">
              <a:off x="879987" y="3200133"/>
              <a:ext cx="1160061" cy="1821535"/>
            </a:xfrm>
            <a:prstGeom prst="bentConnector3">
              <a:avLst>
                <a:gd name="adj1" fmla="val 11970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81CC6CCD-734C-4B04-8371-43F551F0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128" y="851820"/>
            <a:ext cx="4378885" cy="578206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53926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E8FE4-4C6C-4062-A5BB-408A939D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560" y="2734670"/>
            <a:ext cx="7966880" cy="1388660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6000" b="1" dirty="0">
                <a:solidFill>
                  <a:srgbClr val="FFCC66"/>
                </a:solidFill>
              </a:rPr>
              <a:t>更多 </a:t>
            </a:r>
            <a:r>
              <a:rPr lang="en-US" altLang="zh-TW" sz="6000" b="1" dirty="0" err="1">
                <a:solidFill>
                  <a:srgbClr val="FFCC66"/>
                </a:solidFill>
              </a:rPr>
              <a:t>ghidra</a:t>
            </a:r>
            <a:r>
              <a:rPr lang="en-US" altLang="zh-TW" sz="6000" b="1" dirty="0">
                <a:solidFill>
                  <a:srgbClr val="FFCC66"/>
                </a:solidFill>
              </a:rPr>
              <a:t> </a:t>
            </a:r>
            <a:r>
              <a:rPr lang="zh-TW" altLang="en-US" sz="6000" b="1" dirty="0">
                <a:solidFill>
                  <a:srgbClr val="FFCC66"/>
                </a:solidFill>
              </a:rPr>
              <a:t>逆向工程實解</a:t>
            </a:r>
          </a:p>
        </p:txBody>
      </p:sp>
    </p:spTree>
    <p:extLst>
      <p:ext uri="{BB962C8B-B14F-4D97-AF65-F5344CB8AC3E}">
        <p14:creationId xmlns:p14="http://schemas.microsoft.com/office/powerpoint/2010/main" val="3448120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E8FE4-4C6C-4062-A5BB-408A939D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278" y="2734670"/>
            <a:ext cx="4451444" cy="138866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>
                <a:solidFill>
                  <a:srgbClr val="FFCC66"/>
                </a:solidFill>
              </a:rPr>
              <a:t>逆向工程</a:t>
            </a:r>
          </a:p>
        </p:txBody>
      </p:sp>
    </p:spTree>
    <p:extLst>
      <p:ext uri="{BB962C8B-B14F-4D97-AF65-F5344CB8AC3E}">
        <p14:creationId xmlns:p14="http://schemas.microsoft.com/office/powerpoint/2010/main" val="3859177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" y="0"/>
            <a:ext cx="6003309" cy="863173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更多 </a:t>
            </a:r>
            <a:r>
              <a:rPr lang="en-US" altLang="zh-TW" b="1" dirty="0" err="1">
                <a:solidFill>
                  <a:srgbClr val="C00000"/>
                </a:solidFill>
              </a:rPr>
              <a:t>ghidra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  <a:r>
              <a:rPr lang="zh-TW" altLang="en-US" b="1" dirty="0">
                <a:solidFill>
                  <a:srgbClr val="C00000"/>
                </a:solidFill>
              </a:rPr>
              <a:t>逆向工程實解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03B6B9-C73D-4B8B-A643-3AA2B7004DA1}"/>
              </a:ext>
            </a:extLst>
          </p:cNvPr>
          <p:cNvSpPr txBox="1"/>
          <p:nvPr/>
        </p:nvSpPr>
        <p:spPr>
          <a:xfrm>
            <a:off x="7594980" y="0"/>
            <a:ext cx="4597022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692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" y="0"/>
            <a:ext cx="2823381" cy="863173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</a:rPr>
              <a:t>逆向工程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E9963D-AFC2-4B3C-AB87-E84C62B0E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180"/>
            <a:ext cx="10515600" cy="4885898"/>
          </a:xfrm>
        </p:spPr>
        <p:txBody>
          <a:bodyPr>
            <a:normAutofit/>
          </a:bodyPr>
          <a:lstStyle/>
          <a:p>
            <a:r>
              <a:rPr lang="zh-TW" altLang="en-US" dirty="0"/>
              <a:t>英文：</a:t>
            </a:r>
            <a:r>
              <a:rPr lang="en-US" altLang="zh-TW" dirty="0"/>
              <a:t>Reverse Engineering</a:t>
            </a:r>
          </a:p>
          <a:p>
            <a:r>
              <a:rPr lang="zh-TW" altLang="en-US" dirty="0"/>
              <a:t>就是將一個程式透過包含旁錄、側錄行為、反編譯工具等等的不同方式，去釐清程式背後的行為以及這個程式會達到什麼效果。</a:t>
            </a:r>
            <a:endParaRPr lang="en-US" altLang="zh-TW" dirty="0"/>
          </a:p>
          <a:p>
            <a:r>
              <a:rPr lang="zh-TW" altLang="en-US" dirty="0"/>
              <a:t>在軟體工程領域，反向工程指的是對軟體的逆向和分析，以獲取其程式碼、架構、功能和運作方式的過程。這通常包括對軟體的二進位碼進行逆向，從而提取出其原始程式碼，然後使用軟體工具進行分析、除錯和測試。</a:t>
            </a:r>
            <a:endParaRPr lang="en-US" altLang="zh-TW" dirty="0"/>
          </a:p>
          <a:p>
            <a:r>
              <a:rPr lang="zh-TW" altLang="en-US" dirty="0"/>
              <a:t>能夠處理：二進位檔案、</a:t>
            </a:r>
            <a:r>
              <a:rPr lang="en-US" altLang="zh-TW" dirty="0"/>
              <a:t>C++</a:t>
            </a:r>
            <a:r>
              <a:rPr lang="zh-TW" altLang="en-US" dirty="0"/>
              <a:t>、</a:t>
            </a:r>
            <a:r>
              <a:rPr lang="en-US" altLang="zh-TW" dirty="0"/>
              <a:t>Python</a:t>
            </a:r>
            <a:r>
              <a:rPr lang="zh-TW" altLang="en-US" dirty="0"/>
              <a:t>、</a:t>
            </a:r>
            <a:r>
              <a:rPr lang="en-US" altLang="zh-TW" dirty="0"/>
              <a:t>.NET</a:t>
            </a:r>
            <a:r>
              <a:rPr lang="zh-TW" altLang="en-US" dirty="0"/>
              <a:t>、</a:t>
            </a:r>
            <a:r>
              <a:rPr lang="en-US" altLang="zh-TW" dirty="0"/>
              <a:t>Node.js </a:t>
            </a:r>
            <a:r>
              <a:rPr lang="zh-TW" altLang="en-US" dirty="0"/>
              <a:t>等等的程式語言。</a:t>
            </a:r>
            <a:endParaRPr lang="en-US" altLang="zh-TW" dirty="0"/>
          </a:p>
          <a:p>
            <a:r>
              <a:rPr lang="zh-TW" altLang="en-US" dirty="0"/>
              <a:t>只要檔案有因為經過編譯變得無法直接解讀，去解析跟逆推這個目標的邏輯都算是逆向工程。</a:t>
            </a: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631965-70AF-4D02-9DF7-CCF4737C9581}"/>
              </a:ext>
            </a:extLst>
          </p:cNvPr>
          <p:cNvSpPr txBox="1"/>
          <p:nvPr/>
        </p:nvSpPr>
        <p:spPr>
          <a:xfrm>
            <a:off x="0" y="6488668"/>
            <a:ext cx="685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2"/>
              </a:rPr>
              <a:t>https://infosecdecompress.com/posts/ep50_interview_with_aaaddress1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899E016-1BE9-4244-AC77-9765DEA0C041}"/>
              </a:ext>
            </a:extLst>
          </p:cNvPr>
          <p:cNvSpPr txBox="1"/>
          <p:nvPr/>
        </p:nvSpPr>
        <p:spPr>
          <a:xfrm>
            <a:off x="10788555" y="0"/>
            <a:ext cx="1403445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介紹</a:t>
            </a:r>
          </a:p>
        </p:txBody>
      </p:sp>
    </p:spTree>
    <p:extLst>
      <p:ext uri="{BB962C8B-B14F-4D97-AF65-F5344CB8AC3E}">
        <p14:creationId xmlns:p14="http://schemas.microsoft.com/office/powerpoint/2010/main" val="822035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E8FE4-4C6C-4062-A5BB-408A939D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278" y="2734670"/>
            <a:ext cx="4451444" cy="1388660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b="1" dirty="0" err="1">
                <a:solidFill>
                  <a:srgbClr val="FFCC66"/>
                </a:solidFill>
              </a:rPr>
              <a:t>ghidra</a:t>
            </a:r>
            <a:r>
              <a:rPr lang="en-US" altLang="zh-TW" sz="6000" b="1" dirty="0">
                <a:solidFill>
                  <a:srgbClr val="FFCC66"/>
                </a:solidFill>
              </a:rPr>
              <a:t> </a:t>
            </a:r>
            <a:r>
              <a:rPr lang="zh-TW" altLang="en-US" sz="6000" b="1" dirty="0">
                <a:solidFill>
                  <a:srgbClr val="FFCC66"/>
                </a:solidFill>
              </a:rPr>
              <a:t>介紹</a:t>
            </a:r>
          </a:p>
        </p:txBody>
      </p:sp>
    </p:spTree>
    <p:extLst>
      <p:ext uri="{BB962C8B-B14F-4D97-AF65-F5344CB8AC3E}">
        <p14:creationId xmlns:p14="http://schemas.microsoft.com/office/powerpoint/2010/main" val="457310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" y="0"/>
            <a:ext cx="2823381" cy="86317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 err="1">
                <a:solidFill>
                  <a:srgbClr val="C00000"/>
                </a:solidFill>
              </a:rPr>
              <a:t>ghidra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  <a:r>
              <a:rPr lang="zh-TW" altLang="en-US" b="1" dirty="0">
                <a:solidFill>
                  <a:srgbClr val="C00000"/>
                </a:solidFill>
              </a:rPr>
              <a:t>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E9963D-AFC2-4B3C-AB87-E84C62B0E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7053"/>
            <a:ext cx="10515600" cy="2483893"/>
          </a:xfrm>
        </p:spPr>
        <p:txBody>
          <a:bodyPr/>
          <a:lstStyle/>
          <a:p>
            <a:r>
              <a:rPr lang="zh-TW" altLang="en-US" dirty="0"/>
              <a:t>是由美國國家安全局（</a:t>
            </a:r>
            <a:r>
              <a:rPr lang="en-US" altLang="zh-TW" dirty="0"/>
              <a:t>NSA</a:t>
            </a:r>
            <a:r>
              <a:rPr lang="zh-TW" altLang="en-US" dirty="0"/>
              <a:t>）開發的免費、開源的反病毒軟件。</a:t>
            </a:r>
            <a:endParaRPr lang="en-US" altLang="zh-TW" dirty="0"/>
          </a:p>
          <a:p>
            <a:r>
              <a:rPr lang="zh-TW" altLang="en-US" dirty="0"/>
              <a:t>可以幫助用戶探索、分析和修復各種軟件中的漏洞。</a:t>
            </a:r>
            <a:endParaRPr lang="en-US" altLang="zh-TW" dirty="0"/>
          </a:p>
          <a:p>
            <a:r>
              <a:rPr lang="zh-TW" altLang="en-US" dirty="0"/>
              <a:t>支持多種程序語言，包括 </a:t>
            </a:r>
            <a:r>
              <a:rPr lang="en-US" altLang="zh-TW" dirty="0"/>
              <a:t>C</a:t>
            </a:r>
            <a:r>
              <a:rPr lang="zh-TW" altLang="en-US" dirty="0"/>
              <a:t>、</a:t>
            </a:r>
            <a:r>
              <a:rPr lang="en-US" altLang="zh-TW" dirty="0"/>
              <a:t>C++</a:t>
            </a:r>
            <a:r>
              <a:rPr lang="zh-TW" altLang="en-US" dirty="0"/>
              <a:t>、</a:t>
            </a:r>
            <a:r>
              <a:rPr lang="en-US" altLang="zh-TW" dirty="0"/>
              <a:t>Java </a:t>
            </a:r>
            <a:r>
              <a:rPr lang="zh-TW" altLang="en-US" dirty="0"/>
              <a:t>和 </a:t>
            </a:r>
            <a:r>
              <a:rPr lang="en-US" altLang="zh-TW" dirty="0"/>
              <a:t>Python </a:t>
            </a:r>
            <a:r>
              <a:rPr lang="zh-TW" altLang="en-US" dirty="0"/>
              <a:t>等。</a:t>
            </a:r>
            <a:endParaRPr lang="en-US" altLang="zh-TW" dirty="0"/>
          </a:p>
          <a:p>
            <a:r>
              <a:rPr lang="zh-TW" altLang="en-US" dirty="0"/>
              <a:t>並提供了一系列強大的反病毒工具，例如反匯編、反靜態分析、反動態分析等。</a:t>
            </a:r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03B6B9-C73D-4B8B-A643-3AA2B7004DA1}"/>
              </a:ext>
            </a:extLst>
          </p:cNvPr>
          <p:cNvSpPr txBox="1"/>
          <p:nvPr/>
        </p:nvSpPr>
        <p:spPr>
          <a:xfrm>
            <a:off x="10788555" y="0"/>
            <a:ext cx="1403445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介紹</a:t>
            </a:r>
          </a:p>
        </p:txBody>
      </p:sp>
    </p:spTree>
    <p:extLst>
      <p:ext uri="{BB962C8B-B14F-4D97-AF65-F5344CB8AC3E}">
        <p14:creationId xmlns:p14="http://schemas.microsoft.com/office/powerpoint/2010/main" val="3061726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" y="0"/>
            <a:ext cx="2823381" cy="86317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 err="1">
                <a:solidFill>
                  <a:srgbClr val="C00000"/>
                </a:solidFill>
              </a:rPr>
              <a:t>ghidra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  <a:r>
              <a:rPr lang="zh-TW" altLang="en-US" b="1" dirty="0">
                <a:solidFill>
                  <a:srgbClr val="C00000"/>
                </a:solidFill>
              </a:rPr>
              <a:t>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E9963D-AFC2-4B3C-AB87-E84C62B0E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923"/>
            <a:ext cx="10515600" cy="445599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免費和開源：</a:t>
            </a:r>
            <a:r>
              <a:rPr lang="en-US" altLang="zh-TW" dirty="0" err="1"/>
              <a:t>Ghidra</a:t>
            </a:r>
            <a:r>
              <a:rPr lang="en-US" altLang="zh-TW" dirty="0"/>
              <a:t> </a:t>
            </a:r>
            <a:r>
              <a:rPr lang="zh-TW" altLang="en-US" dirty="0"/>
              <a:t>是完全免費和開源的軟件，用戶可以自由下載、使用和修改它。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多種程序語言支持：</a:t>
            </a:r>
            <a:r>
              <a:rPr lang="en-US" altLang="zh-TW" dirty="0" err="1"/>
              <a:t>Ghidra</a:t>
            </a:r>
            <a:r>
              <a:rPr lang="en-US" altLang="zh-TW" dirty="0"/>
              <a:t> </a:t>
            </a:r>
            <a:r>
              <a:rPr lang="zh-TW" altLang="en-US" dirty="0"/>
              <a:t>支持多種程序語言，包括 </a:t>
            </a:r>
            <a:r>
              <a:rPr lang="en-US" altLang="zh-TW" dirty="0"/>
              <a:t>C</a:t>
            </a:r>
            <a:r>
              <a:rPr lang="zh-TW" altLang="en-US" dirty="0"/>
              <a:t>、</a:t>
            </a:r>
            <a:r>
              <a:rPr lang="en-US" altLang="zh-TW" dirty="0"/>
              <a:t>C++</a:t>
            </a:r>
            <a:r>
              <a:rPr lang="zh-TW" altLang="en-US" dirty="0"/>
              <a:t>、</a:t>
            </a:r>
            <a:r>
              <a:rPr lang="en-US" altLang="zh-TW" dirty="0"/>
              <a:t>Java </a:t>
            </a:r>
            <a:r>
              <a:rPr lang="zh-TW" altLang="en-US" dirty="0"/>
              <a:t>和 </a:t>
            </a:r>
            <a:r>
              <a:rPr lang="en-US" altLang="zh-TW" dirty="0"/>
              <a:t>Python </a:t>
            </a:r>
            <a:r>
              <a:rPr lang="zh-TW" altLang="en-US" dirty="0"/>
              <a:t>等。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強大的反病毒工具：</a:t>
            </a:r>
            <a:r>
              <a:rPr lang="en-US" altLang="zh-TW" dirty="0" err="1"/>
              <a:t>Ghidra</a:t>
            </a:r>
            <a:r>
              <a:rPr lang="en-US" altLang="zh-TW" dirty="0"/>
              <a:t> </a:t>
            </a:r>
            <a:r>
              <a:rPr lang="zh-TW" altLang="en-US" dirty="0"/>
              <a:t>提供了一系列強大的反病毒工具，例如反病毒工具，例如反匯編、反靜態分析、反動態分析等。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易於使用：</a:t>
            </a:r>
            <a:r>
              <a:rPr lang="en-US" altLang="zh-TW" dirty="0" err="1"/>
              <a:t>Ghidra</a:t>
            </a:r>
            <a:r>
              <a:rPr lang="en-US" altLang="zh-TW" dirty="0"/>
              <a:t> </a:t>
            </a:r>
            <a:r>
              <a:rPr lang="zh-TW" altLang="en-US" dirty="0"/>
              <a:t>提供了友好的用戶界面和丰富的文檔，易於使用。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跨平台：</a:t>
            </a:r>
            <a:r>
              <a:rPr lang="en-US" altLang="zh-TW" dirty="0" err="1"/>
              <a:t>Ghidra</a:t>
            </a:r>
            <a:r>
              <a:rPr lang="en-US" altLang="zh-TW" dirty="0"/>
              <a:t> </a:t>
            </a:r>
            <a:r>
              <a:rPr lang="zh-TW" altLang="en-US" dirty="0"/>
              <a:t>支持 </a:t>
            </a:r>
            <a:r>
              <a:rPr lang="en-US" altLang="zh-TW" dirty="0"/>
              <a:t>Windows</a:t>
            </a:r>
            <a:r>
              <a:rPr lang="zh-TW" altLang="en-US" dirty="0"/>
              <a:t>、</a:t>
            </a:r>
            <a:r>
              <a:rPr lang="en-US" altLang="zh-TW" dirty="0"/>
              <a:t>macOS </a:t>
            </a:r>
            <a:r>
              <a:rPr lang="zh-TW" altLang="en-US" dirty="0"/>
              <a:t>和 </a:t>
            </a:r>
            <a:r>
              <a:rPr lang="en-US" altLang="zh-TW" dirty="0"/>
              <a:t>Linux </a:t>
            </a:r>
            <a:r>
              <a:rPr lang="zh-TW" altLang="en-US" dirty="0"/>
              <a:t>等多種操作系統。</a:t>
            </a:r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03B6B9-C73D-4B8B-A643-3AA2B7004DA1}"/>
              </a:ext>
            </a:extLst>
          </p:cNvPr>
          <p:cNvSpPr txBox="1"/>
          <p:nvPr/>
        </p:nvSpPr>
        <p:spPr>
          <a:xfrm>
            <a:off x="10788555" y="0"/>
            <a:ext cx="1403445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特點</a:t>
            </a:r>
          </a:p>
        </p:txBody>
      </p:sp>
    </p:spTree>
    <p:extLst>
      <p:ext uri="{BB962C8B-B14F-4D97-AF65-F5344CB8AC3E}">
        <p14:creationId xmlns:p14="http://schemas.microsoft.com/office/powerpoint/2010/main" val="3172943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E8FE4-4C6C-4062-A5BB-408A939D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297" y="2734670"/>
            <a:ext cx="6745406" cy="1388660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b="1" dirty="0" err="1">
                <a:solidFill>
                  <a:srgbClr val="FFCC66"/>
                </a:solidFill>
              </a:rPr>
              <a:t>ghidra</a:t>
            </a:r>
            <a:r>
              <a:rPr lang="en-US" altLang="zh-TW" sz="6000" b="1" dirty="0">
                <a:solidFill>
                  <a:srgbClr val="FFCC66"/>
                </a:solidFill>
              </a:rPr>
              <a:t> </a:t>
            </a:r>
            <a:r>
              <a:rPr lang="zh-TW" altLang="en-US" sz="6000" b="1" dirty="0">
                <a:solidFill>
                  <a:srgbClr val="FFCC66"/>
                </a:solidFill>
              </a:rPr>
              <a:t>安裝</a:t>
            </a:r>
          </a:p>
        </p:txBody>
      </p:sp>
    </p:spTree>
    <p:extLst>
      <p:ext uri="{BB962C8B-B14F-4D97-AF65-F5344CB8AC3E}">
        <p14:creationId xmlns:p14="http://schemas.microsoft.com/office/powerpoint/2010/main" val="3135253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2168D-0742-425E-9413-46FF4320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" y="0"/>
            <a:ext cx="3164575" cy="86317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 err="1">
                <a:solidFill>
                  <a:srgbClr val="C00000"/>
                </a:solidFill>
              </a:rPr>
              <a:t>ghidra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  <a:r>
              <a:rPr lang="zh-TW" altLang="en-US" b="1" dirty="0">
                <a:solidFill>
                  <a:srgbClr val="C00000"/>
                </a:solidFill>
              </a:rPr>
              <a:t>安裝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03B6B9-C73D-4B8B-A643-3AA2B7004DA1}"/>
              </a:ext>
            </a:extLst>
          </p:cNvPr>
          <p:cNvSpPr txBox="1"/>
          <p:nvPr/>
        </p:nvSpPr>
        <p:spPr>
          <a:xfrm>
            <a:off x="9921923" y="0"/>
            <a:ext cx="2270078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安裝 </a:t>
            </a:r>
            <a:r>
              <a:rPr lang="en-US" altLang="zh-TW" sz="3200" dirty="0">
                <a:solidFill>
                  <a:schemeClr val="bg1"/>
                </a:solidFill>
              </a:rPr>
              <a:t>Java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B88BFAF-1C37-4749-93C1-6ED654F14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45" y="2295487"/>
            <a:ext cx="8260310" cy="226702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3B22598-82ED-4ECD-9B52-ECECFBE6C65A}"/>
              </a:ext>
            </a:extLst>
          </p:cNvPr>
          <p:cNvSpPr txBox="1"/>
          <p:nvPr/>
        </p:nvSpPr>
        <p:spPr>
          <a:xfrm>
            <a:off x="28148" y="6488668"/>
            <a:ext cx="271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使用系統：</a:t>
            </a:r>
            <a:r>
              <a:rPr lang="en-US" altLang="zh-TW" dirty="0">
                <a:solidFill>
                  <a:srgbClr val="FF0000"/>
                </a:solidFill>
              </a:rPr>
              <a:t>Ubuntu 20.04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36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華康細圓體(P)"/>
        <a:ea typeface="華康細圓體(P)"/>
        <a:cs typeface=""/>
      </a:majorFont>
      <a:minorFont>
        <a:latin typeface="華康細圓體(P)"/>
        <a:ea typeface="華康細圓體(P)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987</TotalTime>
  <Words>977</Words>
  <Application>Microsoft Office PowerPoint</Application>
  <PresentationFormat>寬螢幕</PresentationFormat>
  <Paragraphs>110</Paragraphs>
  <Slides>30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4" baseType="lpstr">
      <vt:lpstr>華康細圓體(P)</vt:lpstr>
      <vt:lpstr>Arial</vt:lpstr>
      <vt:lpstr>Calibri</vt:lpstr>
      <vt:lpstr>Office 佈景主題</vt:lpstr>
      <vt:lpstr>ghidra逆向工程實務</vt:lpstr>
      <vt:lpstr>Agenda</vt:lpstr>
      <vt:lpstr>逆向工程</vt:lpstr>
      <vt:lpstr>逆向工程</vt:lpstr>
      <vt:lpstr>ghidra 介紹</vt:lpstr>
      <vt:lpstr>ghidra 介紹</vt:lpstr>
      <vt:lpstr>ghidra 介紹</vt:lpstr>
      <vt:lpstr>ghidra 安裝</vt:lpstr>
      <vt:lpstr>ghidra 安裝</vt:lpstr>
      <vt:lpstr>PowerPoint 簡報</vt:lpstr>
      <vt:lpstr>PowerPoint 簡報</vt:lpstr>
      <vt:lpstr>PowerPoint 簡報</vt:lpstr>
      <vt:lpstr>PowerPoint 簡報</vt:lpstr>
      <vt:lpstr>ghidra 逆向工程實解</vt:lpstr>
      <vt:lpstr>ghidra 逆向工程實解</vt:lpstr>
      <vt:lpstr>ghidra 逆向工程實解</vt:lpstr>
      <vt:lpstr>ghidra 逆向工程實解</vt:lpstr>
      <vt:lpstr>ghidra 逆向工程實解</vt:lpstr>
      <vt:lpstr>ghidra 逆向工程實解</vt:lpstr>
      <vt:lpstr>ghidra 逆向工程實解</vt:lpstr>
      <vt:lpstr>ghidra 技術</vt:lpstr>
      <vt:lpstr>ghidra 技術</vt:lpstr>
      <vt:lpstr>ghidra 技術</vt:lpstr>
      <vt:lpstr>ghidra 技術</vt:lpstr>
      <vt:lpstr>ghidra 技術</vt:lpstr>
      <vt:lpstr>ghidra 技術</vt:lpstr>
      <vt:lpstr>ghidra 技術</vt:lpstr>
      <vt:lpstr>ghidra 技術</vt:lpstr>
      <vt:lpstr>更多 ghidra 逆向工程實解</vt:lpstr>
      <vt:lpstr>更多 ghidra 逆向工程實解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崇睿 何</dc:creator>
  <cp:lastModifiedBy>崇睿 何</cp:lastModifiedBy>
  <cp:revision>112</cp:revision>
  <dcterms:created xsi:type="dcterms:W3CDTF">2023-01-04T08:14:31Z</dcterms:created>
  <dcterms:modified xsi:type="dcterms:W3CDTF">2023-01-09T16:33:46Z</dcterms:modified>
</cp:coreProperties>
</file>